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8"/>
  </p:notesMasterIdLst>
  <p:handoutMasterIdLst>
    <p:handoutMasterId r:id="rId19"/>
  </p:handoutMasterIdLst>
  <p:sldIdLst>
    <p:sldId id="278" r:id="rId5"/>
    <p:sldId id="293" r:id="rId6"/>
    <p:sldId id="294" r:id="rId7"/>
    <p:sldId id="295" r:id="rId8"/>
    <p:sldId id="296" r:id="rId9"/>
    <p:sldId id="298" r:id="rId10"/>
    <p:sldId id="297" r:id="rId11"/>
    <p:sldId id="299" r:id="rId12"/>
    <p:sldId id="300" r:id="rId13"/>
    <p:sldId id="301" r:id="rId14"/>
    <p:sldId id="302" r:id="rId15"/>
    <p:sldId id="271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5718D5-CA79-4907-B742-C52FA2B2322B}" v="1" dt="2025-11-18T01:32:41.029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a Hansen" userId="4eeb81ebe91db8b3" providerId="LiveId" clId="{BE74E06F-8A20-441D-B809-22BA27FA62DF}"/>
    <pc:docChg chg="modSld">
      <pc:chgData name="Lisa Hansen" userId="4eeb81ebe91db8b3" providerId="LiveId" clId="{BE74E06F-8A20-441D-B809-22BA27FA62DF}" dt="2025-11-18T01:36:00.860" v="13" actId="14100"/>
      <pc:docMkLst>
        <pc:docMk/>
      </pc:docMkLst>
      <pc:sldChg chg="delSp modSp mod">
        <pc:chgData name="Lisa Hansen" userId="4eeb81ebe91db8b3" providerId="LiveId" clId="{BE74E06F-8A20-441D-B809-22BA27FA62DF}" dt="2025-11-18T01:32:41.039" v="10"/>
        <pc:sldMkLst>
          <pc:docMk/>
          <pc:sldMk cId="2803092014" sldId="278"/>
        </pc:sldMkLst>
        <pc:spChg chg="del mod">
          <ac:chgData name="Lisa Hansen" userId="4eeb81ebe91db8b3" providerId="LiveId" clId="{BE74E06F-8A20-441D-B809-22BA27FA62DF}" dt="2025-11-18T01:32:41.027" v="6" actId="478"/>
          <ac:spMkLst>
            <pc:docMk/>
            <pc:sldMk cId="2803092014" sldId="278"/>
            <ac:spMk id="2" creationId="{A2AFC4CA-3CFF-CADF-0154-F32177A4250D}"/>
          </ac:spMkLst>
        </pc:spChg>
        <pc:spChg chg="del mod">
          <ac:chgData name="Lisa Hansen" userId="4eeb81ebe91db8b3" providerId="LiveId" clId="{BE74E06F-8A20-441D-B809-22BA27FA62DF}" dt="2025-11-18T01:32:41.039" v="10"/>
          <ac:spMkLst>
            <pc:docMk/>
            <pc:sldMk cId="2803092014" sldId="278"/>
            <ac:spMk id="3" creationId="{73E99A99-3AA1-ED10-64FB-0E23E3EB4A1E}"/>
          </ac:spMkLst>
        </pc:spChg>
        <pc:spChg chg="del mod">
          <ac:chgData name="Lisa Hansen" userId="4eeb81ebe91db8b3" providerId="LiveId" clId="{BE74E06F-8A20-441D-B809-22BA27FA62DF}" dt="2025-11-18T01:32:41.038" v="8"/>
          <ac:spMkLst>
            <pc:docMk/>
            <pc:sldMk cId="2803092014" sldId="278"/>
            <ac:spMk id="6" creationId="{8272CEEB-8AF9-9A1D-B030-5F68F18CFB0A}"/>
          </ac:spMkLst>
        </pc:spChg>
      </pc:sldChg>
      <pc:sldChg chg="modSp mod">
        <pc:chgData name="Lisa Hansen" userId="4eeb81ebe91db8b3" providerId="LiveId" clId="{BE74E06F-8A20-441D-B809-22BA27FA62DF}" dt="2025-11-18T01:36:00.860" v="13" actId="14100"/>
        <pc:sldMkLst>
          <pc:docMk/>
          <pc:sldMk cId="3793351086" sldId="294"/>
        </pc:sldMkLst>
        <pc:spChg chg="mod">
          <ac:chgData name="Lisa Hansen" userId="4eeb81ebe91db8b3" providerId="LiveId" clId="{BE74E06F-8A20-441D-B809-22BA27FA62DF}" dt="2025-11-18T01:36:00.860" v="13" actId="14100"/>
          <ac:spMkLst>
            <pc:docMk/>
            <pc:sldMk cId="3793351086" sldId="294"/>
            <ac:spMk id="4" creationId="{26407540-CC6A-8A06-BAD1-492EEEEDC494}"/>
          </ac:spMkLst>
        </pc:spChg>
        <pc:graphicFrameChg chg="mod">
          <ac:chgData name="Lisa Hansen" userId="4eeb81ebe91db8b3" providerId="LiveId" clId="{BE74E06F-8A20-441D-B809-22BA27FA62DF}" dt="2025-11-18T01:35:46.604" v="12" actId="14100"/>
          <ac:graphicFrameMkLst>
            <pc:docMk/>
            <pc:sldMk cId="3793351086" sldId="294"/>
            <ac:graphicFrameMk id="19" creationId="{3CCEA849-026D-2144-638B-2F3FB71670F1}"/>
          </ac:graphicFrameMkLst>
        </pc:graphicFrameChg>
      </pc:sldChg>
      <pc:sldChg chg="modSp mod">
        <pc:chgData name="Lisa Hansen" userId="4eeb81ebe91db8b3" providerId="LiveId" clId="{BE74E06F-8A20-441D-B809-22BA27FA62DF}" dt="2025-11-18T01:27:15.228" v="2" actId="207"/>
        <pc:sldMkLst>
          <pc:docMk/>
          <pc:sldMk cId="1144676200" sldId="300"/>
        </pc:sldMkLst>
        <pc:graphicFrameChg chg="modGraphic">
          <ac:chgData name="Lisa Hansen" userId="4eeb81ebe91db8b3" providerId="LiveId" clId="{BE74E06F-8A20-441D-B809-22BA27FA62DF}" dt="2025-11-18T01:27:15.228" v="2" actId="207"/>
          <ac:graphicFrameMkLst>
            <pc:docMk/>
            <pc:sldMk cId="1144676200" sldId="300"/>
            <ac:graphicFrameMk id="20" creationId="{01D79775-4780-DD7E-2021-607B13A61BF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A0C42-7CE2-4E43-BCB7-64E0A550C5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FF35B3-96F9-44A8-92ED-C46C24F7C0F0}">
      <dgm:prSet/>
      <dgm:spPr/>
      <dgm:t>
        <a:bodyPr/>
        <a:lstStyle/>
        <a:p>
          <a:r>
            <a:rPr lang="en-US" b="1" dirty="0">
              <a:solidFill>
                <a:srgbClr val="0070C0"/>
              </a:solidFill>
            </a:rPr>
            <a:t>Understanding Global Vaccination Trends</a:t>
          </a:r>
          <a:endParaRPr lang="en-US" dirty="0">
            <a:solidFill>
              <a:srgbClr val="0070C0"/>
            </a:solidFill>
          </a:endParaRPr>
        </a:p>
      </dgm:t>
    </dgm:pt>
    <dgm:pt modelId="{ED7C6091-B436-440E-A039-A341446E3996}" type="parTrans" cxnId="{E0D3A1C2-495B-441F-A8E0-A0A9814BA094}">
      <dgm:prSet/>
      <dgm:spPr/>
      <dgm:t>
        <a:bodyPr/>
        <a:lstStyle/>
        <a:p>
          <a:endParaRPr lang="en-US"/>
        </a:p>
      </dgm:t>
    </dgm:pt>
    <dgm:pt modelId="{7761A9B1-471F-445E-B950-78A8515081C2}" type="sibTrans" cxnId="{E0D3A1C2-495B-441F-A8E0-A0A9814BA094}">
      <dgm:prSet/>
      <dgm:spPr/>
      <dgm:t>
        <a:bodyPr/>
        <a:lstStyle/>
        <a:p>
          <a:endParaRPr lang="en-US"/>
        </a:p>
      </dgm:t>
    </dgm:pt>
    <dgm:pt modelId="{60113004-57A9-402D-B1B9-4DC6C47A162E}">
      <dgm:prSet/>
      <dgm:spPr/>
      <dgm:t>
        <a:bodyPr/>
        <a:lstStyle/>
        <a:p>
          <a:r>
            <a:rPr lang="en-US" b="1"/>
            <a:t>The COVID-19 pandemic required rapid vaccination programs worldwide.</a:t>
          </a:r>
          <a:endParaRPr lang="en-US"/>
        </a:p>
      </dgm:t>
    </dgm:pt>
    <dgm:pt modelId="{172789BB-16E3-415E-86E2-80DDFFF7976F}" type="parTrans" cxnId="{8C19A12C-8216-47E1-B83D-627F933588B8}">
      <dgm:prSet/>
      <dgm:spPr/>
      <dgm:t>
        <a:bodyPr/>
        <a:lstStyle/>
        <a:p>
          <a:endParaRPr lang="en-US"/>
        </a:p>
      </dgm:t>
    </dgm:pt>
    <dgm:pt modelId="{158089D6-2F8A-4DBA-9110-90861E5FA657}" type="sibTrans" cxnId="{8C19A12C-8216-47E1-B83D-627F933588B8}">
      <dgm:prSet/>
      <dgm:spPr/>
      <dgm:t>
        <a:bodyPr/>
        <a:lstStyle/>
        <a:p>
          <a:endParaRPr lang="en-US"/>
        </a:p>
      </dgm:t>
    </dgm:pt>
    <dgm:pt modelId="{9BFF7B21-57D9-4F29-BEA9-E36DCF891563}">
      <dgm:prSet/>
      <dgm:spPr/>
      <dgm:t>
        <a:bodyPr/>
        <a:lstStyle/>
        <a:p>
          <a:r>
            <a:rPr lang="en-US" b="1"/>
            <a:t>Strategic planning depends on understanding how these programs are performing.</a:t>
          </a:r>
          <a:endParaRPr lang="en-US"/>
        </a:p>
      </dgm:t>
    </dgm:pt>
    <dgm:pt modelId="{2A570A1D-637A-406E-AF6B-32645AD67080}" type="parTrans" cxnId="{4E00F35D-2CE6-4335-BE4A-0ED591330D6E}">
      <dgm:prSet/>
      <dgm:spPr/>
      <dgm:t>
        <a:bodyPr/>
        <a:lstStyle/>
        <a:p>
          <a:endParaRPr lang="en-US"/>
        </a:p>
      </dgm:t>
    </dgm:pt>
    <dgm:pt modelId="{F5B032A1-7177-48DA-A569-D7AAF2AAB24B}" type="sibTrans" cxnId="{4E00F35D-2CE6-4335-BE4A-0ED591330D6E}">
      <dgm:prSet/>
      <dgm:spPr/>
      <dgm:t>
        <a:bodyPr/>
        <a:lstStyle/>
        <a:p>
          <a:endParaRPr lang="en-US"/>
        </a:p>
      </dgm:t>
    </dgm:pt>
    <dgm:pt modelId="{48888175-2D4C-4BE3-B62C-3576B0F29F05}">
      <dgm:prSet/>
      <dgm:spPr/>
      <dgm:t>
        <a:bodyPr/>
        <a:lstStyle/>
        <a:p>
          <a:r>
            <a:rPr lang="en-US" b="1" dirty="0"/>
            <a:t>Accurate forecasting helps healthcare leaders allocate resources, staff, and outreach effectively.</a:t>
          </a:r>
          <a:endParaRPr lang="en-US" dirty="0"/>
        </a:p>
      </dgm:t>
    </dgm:pt>
    <dgm:pt modelId="{2717DDE7-DBE4-4DBD-ADE3-A20AC277D853}" type="parTrans" cxnId="{F6A525BC-25B1-4F54-8C34-48428EC51F3D}">
      <dgm:prSet/>
      <dgm:spPr/>
      <dgm:t>
        <a:bodyPr/>
        <a:lstStyle/>
        <a:p>
          <a:endParaRPr lang="en-US"/>
        </a:p>
      </dgm:t>
    </dgm:pt>
    <dgm:pt modelId="{426ED19E-3CD4-48B7-8461-24CC9C7389B7}" type="sibTrans" cxnId="{F6A525BC-25B1-4F54-8C34-48428EC51F3D}">
      <dgm:prSet/>
      <dgm:spPr/>
      <dgm:t>
        <a:bodyPr/>
        <a:lstStyle/>
        <a:p>
          <a:endParaRPr lang="en-US"/>
        </a:p>
      </dgm:t>
    </dgm:pt>
    <dgm:pt modelId="{7B183258-A43B-4EF0-A277-058A6E2DAC08}">
      <dgm:prSet/>
      <dgm:spPr/>
      <dgm:t>
        <a:bodyPr/>
        <a:lstStyle/>
        <a:p>
          <a:r>
            <a:rPr lang="en-US" b="1"/>
            <a:t>This analysis compares vaccination patterns in the United States and India to support public health decisions.</a:t>
          </a:r>
          <a:endParaRPr lang="en-US"/>
        </a:p>
      </dgm:t>
    </dgm:pt>
    <dgm:pt modelId="{A4AC9DED-B039-4D3F-83C4-55F559B5896A}" type="parTrans" cxnId="{3073FB0F-335F-463C-893B-0D2F10BD269B}">
      <dgm:prSet/>
      <dgm:spPr/>
      <dgm:t>
        <a:bodyPr/>
        <a:lstStyle/>
        <a:p>
          <a:endParaRPr lang="en-US"/>
        </a:p>
      </dgm:t>
    </dgm:pt>
    <dgm:pt modelId="{DCEA4381-731D-4922-87A5-C94135FFB2A2}" type="sibTrans" cxnId="{3073FB0F-335F-463C-893B-0D2F10BD269B}">
      <dgm:prSet/>
      <dgm:spPr/>
      <dgm:t>
        <a:bodyPr/>
        <a:lstStyle/>
        <a:p>
          <a:endParaRPr lang="en-US"/>
        </a:p>
      </dgm:t>
    </dgm:pt>
    <dgm:pt modelId="{D16CDCC3-7ED8-48BF-A624-396027C98140}" type="pres">
      <dgm:prSet presAssocID="{18AA0C42-7CE2-4E43-BCB7-64E0A550C52C}" presName="linear" presStyleCnt="0">
        <dgm:presLayoutVars>
          <dgm:animLvl val="lvl"/>
          <dgm:resizeHandles val="exact"/>
        </dgm:presLayoutVars>
      </dgm:prSet>
      <dgm:spPr/>
    </dgm:pt>
    <dgm:pt modelId="{C6864D0B-8F93-4455-8A24-66A5D2789E8F}" type="pres">
      <dgm:prSet presAssocID="{23FF35B3-96F9-44A8-92ED-C46C24F7C0F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5B4DC3D-D6D5-4A54-82F0-A45C852C8E34}" type="pres">
      <dgm:prSet presAssocID="{23FF35B3-96F9-44A8-92ED-C46C24F7C0F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073FB0F-335F-463C-893B-0D2F10BD269B}" srcId="{23FF35B3-96F9-44A8-92ED-C46C24F7C0F0}" destId="{7B183258-A43B-4EF0-A277-058A6E2DAC08}" srcOrd="3" destOrd="0" parTransId="{A4AC9DED-B039-4D3F-83C4-55F559B5896A}" sibTransId="{DCEA4381-731D-4922-87A5-C94135FFB2A2}"/>
    <dgm:cxn modelId="{C3B7C11A-D408-4BAD-BF83-B37BEF9F9B76}" type="presOf" srcId="{23FF35B3-96F9-44A8-92ED-C46C24F7C0F0}" destId="{C6864D0B-8F93-4455-8A24-66A5D2789E8F}" srcOrd="0" destOrd="0" presId="urn:microsoft.com/office/officeart/2005/8/layout/vList2"/>
    <dgm:cxn modelId="{8C19A12C-8216-47E1-B83D-627F933588B8}" srcId="{23FF35B3-96F9-44A8-92ED-C46C24F7C0F0}" destId="{60113004-57A9-402D-B1B9-4DC6C47A162E}" srcOrd="0" destOrd="0" parTransId="{172789BB-16E3-415E-86E2-80DDFFF7976F}" sibTransId="{158089D6-2F8A-4DBA-9110-90861E5FA657}"/>
    <dgm:cxn modelId="{09E5BE31-F561-4974-AFB1-1F50927A0D71}" type="presOf" srcId="{48888175-2D4C-4BE3-B62C-3576B0F29F05}" destId="{C5B4DC3D-D6D5-4A54-82F0-A45C852C8E34}" srcOrd="0" destOrd="2" presId="urn:microsoft.com/office/officeart/2005/8/layout/vList2"/>
    <dgm:cxn modelId="{4E00F35D-2CE6-4335-BE4A-0ED591330D6E}" srcId="{23FF35B3-96F9-44A8-92ED-C46C24F7C0F0}" destId="{9BFF7B21-57D9-4F29-BEA9-E36DCF891563}" srcOrd="1" destOrd="0" parTransId="{2A570A1D-637A-406E-AF6B-32645AD67080}" sibTransId="{F5B032A1-7177-48DA-A569-D7AAF2AAB24B}"/>
    <dgm:cxn modelId="{4827E051-0EF7-41C8-9844-439F151F27D1}" type="presOf" srcId="{9BFF7B21-57D9-4F29-BEA9-E36DCF891563}" destId="{C5B4DC3D-D6D5-4A54-82F0-A45C852C8E34}" srcOrd="0" destOrd="1" presId="urn:microsoft.com/office/officeart/2005/8/layout/vList2"/>
    <dgm:cxn modelId="{F6A525BC-25B1-4F54-8C34-48428EC51F3D}" srcId="{23FF35B3-96F9-44A8-92ED-C46C24F7C0F0}" destId="{48888175-2D4C-4BE3-B62C-3576B0F29F05}" srcOrd="2" destOrd="0" parTransId="{2717DDE7-DBE4-4DBD-ADE3-A20AC277D853}" sibTransId="{426ED19E-3CD4-48B7-8461-24CC9C7389B7}"/>
    <dgm:cxn modelId="{E0D3A1C2-495B-441F-A8E0-A0A9814BA094}" srcId="{18AA0C42-7CE2-4E43-BCB7-64E0A550C52C}" destId="{23FF35B3-96F9-44A8-92ED-C46C24F7C0F0}" srcOrd="0" destOrd="0" parTransId="{ED7C6091-B436-440E-A039-A341446E3996}" sibTransId="{7761A9B1-471F-445E-B950-78A8515081C2}"/>
    <dgm:cxn modelId="{8B3DBECE-CC27-4F58-894E-04A54EA536D5}" type="presOf" srcId="{18AA0C42-7CE2-4E43-BCB7-64E0A550C52C}" destId="{D16CDCC3-7ED8-48BF-A624-396027C98140}" srcOrd="0" destOrd="0" presId="urn:microsoft.com/office/officeart/2005/8/layout/vList2"/>
    <dgm:cxn modelId="{B01F45E6-346E-4F5F-ACA6-2075A29F7757}" type="presOf" srcId="{7B183258-A43B-4EF0-A277-058A6E2DAC08}" destId="{C5B4DC3D-D6D5-4A54-82F0-A45C852C8E34}" srcOrd="0" destOrd="3" presId="urn:microsoft.com/office/officeart/2005/8/layout/vList2"/>
    <dgm:cxn modelId="{9F8759EA-B213-44AE-92B7-B481C4E70485}" type="presOf" srcId="{60113004-57A9-402D-B1B9-4DC6C47A162E}" destId="{C5B4DC3D-D6D5-4A54-82F0-A45C852C8E34}" srcOrd="0" destOrd="0" presId="urn:microsoft.com/office/officeart/2005/8/layout/vList2"/>
    <dgm:cxn modelId="{5798910C-E25E-4F9C-84EE-2C4506B4D9B3}" type="presParOf" srcId="{D16CDCC3-7ED8-48BF-A624-396027C98140}" destId="{C6864D0B-8F93-4455-8A24-66A5D2789E8F}" srcOrd="0" destOrd="0" presId="urn:microsoft.com/office/officeart/2005/8/layout/vList2"/>
    <dgm:cxn modelId="{B49C0582-8691-4D0F-8CA4-FBF800416F07}" type="presParOf" srcId="{D16CDCC3-7ED8-48BF-A624-396027C98140}" destId="{C5B4DC3D-D6D5-4A54-82F0-A45C852C8E3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AA0C42-7CE2-4E43-BCB7-64E0A550C5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FF35B3-96F9-44A8-92ED-C46C24F7C0F0}">
      <dgm:prSet/>
      <dgm:spPr/>
      <dgm:t>
        <a:bodyPr/>
        <a:lstStyle/>
        <a:p>
          <a:r>
            <a:rPr lang="en-US" b="1" dirty="0">
              <a:solidFill>
                <a:srgbClr val="0070C0"/>
              </a:solidFill>
            </a:rPr>
            <a:t>Hypothesis &amp; Methodology</a:t>
          </a:r>
          <a:endParaRPr lang="en-US" dirty="0">
            <a:solidFill>
              <a:srgbClr val="0070C0"/>
            </a:solidFill>
          </a:endParaRPr>
        </a:p>
      </dgm:t>
    </dgm:pt>
    <dgm:pt modelId="{ED7C6091-B436-440E-A039-A341446E3996}" type="parTrans" cxnId="{E0D3A1C2-495B-441F-A8E0-A0A9814BA094}">
      <dgm:prSet/>
      <dgm:spPr/>
      <dgm:t>
        <a:bodyPr/>
        <a:lstStyle/>
        <a:p>
          <a:endParaRPr lang="en-US"/>
        </a:p>
      </dgm:t>
    </dgm:pt>
    <dgm:pt modelId="{7761A9B1-471F-445E-B950-78A8515081C2}" type="sibTrans" cxnId="{E0D3A1C2-495B-441F-A8E0-A0A9814BA094}">
      <dgm:prSet/>
      <dgm:spPr/>
      <dgm:t>
        <a:bodyPr/>
        <a:lstStyle/>
        <a:p>
          <a:endParaRPr lang="en-US"/>
        </a:p>
      </dgm:t>
    </dgm:pt>
    <dgm:pt modelId="{60113004-57A9-402D-B1B9-4DC6C47A162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70C0"/>
              </a:solidFill>
            </a:rPr>
            <a:t>Hypothesis:</a:t>
          </a:r>
          <a:r>
            <a:rPr lang="en-US" dirty="0">
              <a:solidFill>
                <a:srgbClr val="0070C0"/>
              </a:solidFill>
            </a:rPr>
            <a:t> </a:t>
          </a:r>
          <a:r>
            <a:rPr lang="en-US" dirty="0"/>
            <a:t>Forecasting models can identify patterns and predict future vaccination trends; the U.S. is expected to show declining daily vaccinations, and India is expected to show continued cumulative growth. </a:t>
          </a:r>
        </a:p>
      </dgm:t>
    </dgm:pt>
    <dgm:pt modelId="{172789BB-16E3-415E-86E2-80DDFFF7976F}" type="parTrans" cxnId="{8C19A12C-8216-47E1-B83D-627F933588B8}">
      <dgm:prSet/>
      <dgm:spPr/>
      <dgm:t>
        <a:bodyPr/>
        <a:lstStyle/>
        <a:p>
          <a:endParaRPr lang="en-US"/>
        </a:p>
      </dgm:t>
    </dgm:pt>
    <dgm:pt modelId="{158089D6-2F8A-4DBA-9110-90861E5FA657}" type="sibTrans" cxnId="{8C19A12C-8216-47E1-B83D-627F933588B8}">
      <dgm:prSet/>
      <dgm:spPr/>
      <dgm:t>
        <a:bodyPr/>
        <a:lstStyle/>
        <a:p>
          <a:endParaRPr lang="en-US"/>
        </a:p>
      </dgm:t>
    </dgm:pt>
    <dgm:pt modelId="{6E7E3EDE-5070-4F8E-BA93-07EE510EDC6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70C0"/>
              </a:solidFill>
            </a:rPr>
            <a:t>Model:</a:t>
          </a:r>
          <a:r>
            <a:rPr lang="en-US" dirty="0">
              <a:solidFill>
                <a:srgbClr val="0070C0"/>
              </a:solidFill>
            </a:rPr>
            <a:t> </a:t>
          </a:r>
          <a:r>
            <a:rPr lang="en-US" dirty="0"/>
            <a:t>Prophet with country‑specific holidays, weekly and yearly seasonality; 365‑day projection.</a:t>
          </a:r>
        </a:p>
      </dgm:t>
    </dgm:pt>
    <dgm:pt modelId="{66893066-5A49-4FD3-B2B9-0DDE75441CC5}" type="parTrans" cxnId="{2CF64571-9029-4E33-B652-EB45F8F4C064}">
      <dgm:prSet/>
      <dgm:spPr/>
      <dgm:t>
        <a:bodyPr/>
        <a:lstStyle/>
        <a:p>
          <a:endParaRPr lang="en-US"/>
        </a:p>
      </dgm:t>
    </dgm:pt>
    <dgm:pt modelId="{A0CC1157-815E-452B-B530-E6A853286D73}" type="sibTrans" cxnId="{2CF64571-9029-4E33-B652-EB45F8F4C064}">
      <dgm:prSet/>
      <dgm:spPr/>
      <dgm:t>
        <a:bodyPr/>
        <a:lstStyle/>
        <a:p>
          <a:endParaRPr lang="en-US"/>
        </a:p>
      </dgm:t>
    </dgm:pt>
    <dgm:pt modelId="{F639F427-C2D7-4DBE-9D12-A35BDA910C8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70C0"/>
              </a:solidFill>
            </a:rPr>
            <a:t>Outputs:</a:t>
          </a:r>
          <a:r>
            <a:rPr lang="en-US" dirty="0">
              <a:solidFill>
                <a:srgbClr val="0070C0"/>
              </a:solidFill>
            </a:rPr>
            <a:t> </a:t>
          </a:r>
          <a:r>
            <a:rPr lang="en-US" dirty="0"/>
            <a:t>Forecast, uncertainty intervals, and component breakdowns (trend, holidays, weekly, yearly).</a:t>
          </a:r>
        </a:p>
      </dgm:t>
    </dgm:pt>
    <dgm:pt modelId="{F66D7347-2A8F-4C2F-A8AD-AB851340DCF4}" type="parTrans" cxnId="{0CF4336E-CE0C-4204-8A19-7E65AB2EF7BF}">
      <dgm:prSet/>
      <dgm:spPr/>
      <dgm:t>
        <a:bodyPr/>
        <a:lstStyle/>
        <a:p>
          <a:endParaRPr lang="en-US"/>
        </a:p>
      </dgm:t>
    </dgm:pt>
    <dgm:pt modelId="{E85F087D-6843-46A0-A2D2-3A4AA6815905}" type="sibTrans" cxnId="{0CF4336E-CE0C-4204-8A19-7E65AB2EF7BF}">
      <dgm:prSet/>
      <dgm:spPr/>
      <dgm:t>
        <a:bodyPr/>
        <a:lstStyle/>
        <a:p>
          <a:endParaRPr lang="en-US"/>
        </a:p>
      </dgm:t>
    </dgm:pt>
    <dgm:pt modelId="{D0A03D04-2DDF-4D1B-BACA-7DB462B69ED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70C0"/>
              </a:solidFill>
            </a:rPr>
            <a:t>Data:</a:t>
          </a:r>
          <a:r>
            <a:rPr lang="en-US" dirty="0">
              <a:solidFill>
                <a:srgbClr val="0070C0"/>
              </a:solidFill>
            </a:rPr>
            <a:t> </a:t>
          </a:r>
          <a:r>
            <a:rPr lang="en-US" dirty="0"/>
            <a:t>U.S. — 470 daily vaccination counts; India — 399 percent‑fully‑vaccinated values.</a:t>
          </a:r>
        </a:p>
      </dgm:t>
    </dgm:pt>
    <dgm:pt modelId="{88BDC162-EDC8-4BA9-9F44-FA99AF3FF924}" type="parTrans" cxnId="{ECA1B8F1-95BA-4763-A67D-6C89C0C6EEB1}">
      <dgm:prSet/>
      <dgm:spPr/>
      <dgm:t>
        <a:bodyPr/>
        <a:lstStyle/>
        <a:p>
          <a:endParaRPr lang="en-US"/>
        </a:p>
      </dgm:t>
    </dgm:pt>
    <dgm:pt modelId="{BDB60A2E-817C-4779-A2D0-943B155BA495}" type="sibTrans" cxnId="{ECA1B8F1-95BA-4763-A67D-6C89C0C6EEB1}">
      <dgm:prSet/>
      <dgm:spPr/>
      <dgm:t>
        <a:bodyPr/>
        <a:lstStyle/>
        <a:p>
          <a:endParaRPr lang="en-US"/>
        </a:p>
      </dgm:t>
    </dgm:pt>
    <dgm:pt modelId="{D16CDCC3-7ED8-48BF-A624-396027C98140}" type="pres">
      <dgm:prSet presAssocID="{18AA0C42-7CE2-4E43-BCB7-64E0A550C52C}" presName="linear" presStyleCnt="0">
        <dgm:presLayoutVars>
          <dgm:animLvl val="lvl"/>
          <dgm:resizeHandles val="exact"/>
        </dgm:presLayoutVars>
      </dgm:prSet>
      <dgm:spPr/>
    </dgm:pt>
    <dgm:pt modelId="{C6864D0B-8F93-4455-8A24-66A5D2789E8F}" type="pres">
      <dgm:prSet presAssocID="{23FF35B3-96F9-44A8-92ED-C46C24F7C0F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5B4DC3D-D6D5-4A54-82F0-A45C852C8E34}" type="pres">
      <dgm:prSet presAssocID="{23FF35B3-96F9-44A8-92ED-C46C24F7C0F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3B7C11A-D408-4BAD-BF83-B37BEF9F9B76}" type="presOf" srcId="{23FF35B3-96F9-44A8-92ED-C46C24F7C0F0}" destId="{C6864D0B-8F93-4455-8A24-66A5D2789E8F}" srcOrd="0" destOrd="0" presId="urn:microsoft.com/office/officeart/2005/8/layout/vList2"/>
    <dgm:cxn modelId="{8C19A12C-8216-47E1-B83D-627F933588B8}" srcId="{23FF35B3-96F9-44A8-92ED-C46C24F7C0F0}" destId="{60113004-57A9-402D-B1B9-4DC6C47A162E}" srcOrd="0" destOrd="0" parTransId="{172789BB-16E3-415E-86E2-80DDFFF7976F}" sibTransId="{158089D6-2F8A-4DBA-9110-90861E5FA657}"/>
    <dgm:cxn modelId="{0CF4336E-CE0C-4204-8A19-7E65AB2EF7BF}" srcId="{23FF35B3-96F9-44A8-92ED-C46C24F7C0F0}" destId="{F639F427-C2D7-4DBE-9D12-A35BDA910C82}" srcOrd="3" destOrd="0" parTransId="{F66D7347-2A8F-4C2F-A8AD-AB851340DCF4}" sibTransId="{E85F087D-6843-46A0-A2D2-3A4AA6815905}"/>
    <dgm:cxn modelId="{2CF64571-9029-4E33-B652-EB45F8F4C064}" srcId="{23FF35B3-96F9-44A8-92ED-C46C24F7C0F0}" destId="{6E7E3EDE-5070-4F8E-BA93-07EE510EDC6F}" srcOrd="2" destOrd="0" parTransId="{66893066-5A49-4FD3-B2B9-0DDE75441CC5}" sibTransId="{A0CC1157-815E-452B-B530-E6A853286D73}"/>
    <dgm:cxn modelId="{A23D989B-20C3-4632-A8C6-F50E3F9C75C5}" type="presOf" srcId="{D0A03D04-2DDF-4D1B-BACA-7DB462B69ED0}" destId="{C5B4DC3D-D6D5-4A54-82F0-A45C852C8E34}" srcOrd="0" destOrd="1" presId="urn:microsoft.com/office/officeart/2005/8/layout/vList2"/>
    <dgm:cxn modelId="{5E48EDB5-F6DE-4DE8-A87A-B1F4820C6F02}" type="presOf" srcId="{6E7E3EDE-5070-4F8E-BA93-07EE510EDC6F}" destId="{C5B4DC3D-D6D5-4A54-82F0-A45C852C8E34}" srcOrd="0" destOrd="2" presId="urn:microsoft.com/office/officeart/2005/8/layout/vList2"/>
    <dgm:cxn modelId="{E0D3A1C2-495B-441F-A8E0-A0A9814BA094}" srcId="{18AA0C42-7CE2-4E43-BCB7-64E0A550C52C}" destId="{23FF35B3-96F9-44A8-92ED-C46C24F7C0F0}" srcOrd="0" destOrd="0" parTransId="{ED7C6091-B436-440E-A039-A341446E3996}" sibTransId="{7761A9B1-471F-445E-B950-78A8515081C2}"/>
    <dgm:cxn modelId="{ACBD28CE-9F68-445F-9339-5993F48A6865}" type="presOf" srcId="{F639F427-C2D7-4DBE-9D12-A35BDA910C82}" destId="{C5B4DC3D-D6D5-4A54-82F0-A45C852C8E34}" srcOrd="0" destOrd="3" presId="urn:microsoft.com/office/officeart/2005/8/layout/vList2"/>
    <dgm:cxn modelId="{8B3DBECE-CC27-4F58-894E-04A54EA536D5}" type="presOf" srcId="{18AA0C42-7CE2-4E43-BCB7-64E0A550C52C}" destId="{D16CDCC3-7ED8-48BF-A624-396027C98140}" srcOrd="0" destOrd="0" presId="urn:microsoft.com/office/officeart/2005/8/layout/vList2"/>
    <dgm:cxn modelId="{9F8759EA-B213-44AE-92B7-B481C4E70485}" type="presOf" srcId="{60113004-57A9-402D-B1B9-4DC6C47A162E}" destId="{C5B4DC3D-D6D5-4A54-82F0-A45C852C8E34}" srcOrd="0" destOrd="0" presId="urn:microsoft.com/office/officeart/2005/8/layout/vList2"/>
    <dgm:cxn modelId="{ECA1B8F1-95BA-4763-A67D-6C89C0C6EEB1}" srcId="{23FF35B3-96F9-44A8-92ED-C46C24F7C0F0}" destId="{D0A03D04-2DDF-4D1B-BACA-7DB462B69ED0}" srcOrd="1" destOrd="0" parTransId="{88BDC162-EDC8-4BA9-9F44-FA99AF3FF924}" sibTransId="{BDB60A2E-817C-4779-A2D0-943B155BA495}"/>
    <dgm:cxn modelId="{5798910C-E25E-4F9C-84EE-2C4506B4D9B3}" type="presParOf" srcId="{D16CDCC3-7ED8-48BF-A624-396027C98140}" destId="{C6864D0B-8F93-4455-8A24-66A5D2789E8F}" srcOrd="0" destOrd="0" presId="urn:microsoft.com/office/officeart/2005/8/layout/vList2"/>
    <dgm:cxn modelId="{B49C0582-8691-4D0F-8CA4-FBF800416F07}" type="presParOf" srcId="{D16CDCC3-7ED8-48BF-A624-396027C98140}" destId="{C5B4DC3D-D6D5-4A54-82F0-A45C852C8E3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AA0C42-7CE2-4E43-BCB7-64E0A550C52C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FF35B3-96F9-44A8-92ED-C46C24F7C0F0}">
      <dgm:prSet/>
      <dgm:spPr/>
      <dgm:t>
        <a:bodyPr/>
        <a:lstStyle/>
        <a:p>
          <a:r>
            <a:rPr lang="en-US" b="1"/>
            <a:t>US FINDINGS-DAILY VACCINATION TRENDS</a:t>
          </a:r>
        </a:p>
      </dgm:t>
    </dgm:pt>
    <dgm:pt modelId="{ED7C6091-B436-440E-A039-A341446E3996}" type="parTrans" cxnId="{E0D3A1C2-495B-441F-A8E0-A0A9814BA094}">
      <dgm:prSet/>
      <dgm:spPr/>
      <dgm:t>
        <a:bodyPr/>
        <a:lstStyle/>
        <a:p>
          <a:endParaRPr lang="en-US"/>
        </a:p>
      </dgm:t>
    </dgm:pt>
    <dgm:pt modelId="{7761A9B1-471F-445E-B950-78A8515081C2}" type="sibTrans" cxnId="{E0D3A1C2-495B-441F-A8E0-A0A9814BA094}">
      <dgm:prSet/>
      <dgm:spPr/>
      <dgm:t>
        <a:bodyPr/>
        <a:lstStyle/>
        <a:p>
          <a:endParaRPr lang="en-US"/>
        </a:p>
      </dgm:t>
    </dgm:pt>
    <dgm:pt modelId="{60113004-57A9-402D-B1B9-4DC6C47A162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FFFF00"/>
              </a:solidFill>
            </a:rPr>
            <a:t>Primary insight: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Daily vaccinations peaked in mid‑2021 and declined through 2022–2023. </a:t>
          </a:r>
        </a:p>
      </dgm:t>
    </dgm:pt>
    <dgm:pt modelId="{172789BB-16E3-415E-86E2-80DDFFF7976F}" type="parTrans" cxnId="{8C19A12C-8216-47E1-B83D-627F933588B8}">
      <dgm:prSet/>
      <dgm:spPr/>
      <dgm:t>
        <a:bodyPr/>
        <a:lstStyle/>
        <a:p>
          <a:endParaRPr lang="en-US"/>
        </a:p>
      </dgm:t>
    </dgm:pt>
    <dgm:pt modelId="{158089D6-2F8A-4DBA-9110-90861E5FA657}" type="sibTrans" cxnId="{8C19A12C-8216-47E1-B83D-627F933588B8}">
      <dgm:prSet/>
      <dgm:spPr/>
      <dgm:t>
        <a:bodyPr/>
        <a:lstStyle/>
        <a:p>
          <a:endParaRPr lang="en-US"/>
        </a:p>
      </dgm:t>
    </dgm:pt>
    <dgm:pt modelId="{7ACA0F82-BC57-4587-ABC3-C2A466E0310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FFFF00"/>
              </a:solidFill>
            </a:rPr>
            <a:t>Operational note: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Weekend and holiday effects create predictable short‑term dips.</a:t>
          </a:r>
        </a:p>
      </dgm:t>
    </dgm:pt>
    <dgm:pt modelId="{4D826296-5936-4FFF-8D70-CBAB48F3F02B}" type="parTrans" cxnId="{F341143E-2257-4481-87D4-6A55458CC3CF}">
      <dgm:prSet/>
      <dgm:spPr/>
      <dgm:t>
        <a:bodyPr/>
        <a:lstStyle/>
        <a:p>
          <a:endParaRPr lang="en-US"/>
        </a:p>
      </dgm:t>
    </dgm:pt>
    <dgm:pt modelId="{772A9228-5435-42AA-8356-ADD3AFAFB2DE}" type="sibTrans" cxnId="{F341143E-2257-4481-87D4-6A55458CC3CF}">
      <dgm:prSet/>
      <dgm:spPr/>
      <dgm:t>
        <a:bodyPr/>
        <a:lstStyle/>
        <a:p>
          <a:endParaRPr lang="en-US"/>
        </a:p>
      </dgm:t>
    </dgm:pt>
    <dgm:pt modelId="{81634353-0686-44F9-A99E-40C8CD6DE05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FFFF00"/>
              </a:solidFill>
            </a:rPr>
            <a:t>High‑level recommendation: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Prepare flexible staffing/supply plans to handle low and intermittent high demand.</a:t>
          </a:r>
        </a:p>
      </dgm:t>
    </dgm:pt>
    <dgm:pt modelId="{7BF7B787-508A-4ED0-8C68-E5615513EDBE}" type="parTrans" cxnId="{150852CA-E5F5-4AEB-9CE8-41DE22CE1981}">
      <dgm:prSet/>
      <dgm:spPr/>
      <dgm:t>
        <a:bodyPr/>
        <a:lstStyle/>
        <a:p>
          <a:endParaRPr lang="en-US"/>
        </a:p>
      </dgm:t>
    </dgm:pt>
    <dgm:pt modelId="{B7AD81EE-4401-4CA5-AD42-780582B6DA2F}" type="sibTrans" cxnId="{150852CA-E5F5-4AEB-9CE8-41DE22CE1981}">
      <dgm:prSet/>
      <dgm:spPr/>
      <dgm:t>
        <a:bodyPr/>
        <a:lstStyle/>
        <a:p>
          <a:endParaRPr lang="en-US"/>
        </a:p>
      </dgm:t>
    </dgm:pt>
    <dgm:pt modelId="{3F312885-D924-472C-A9C4-120A2B1A8B2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FFFF00"/>
              </a:solidFill>
            </a:rPr>
            <a:t>Uncertainty:</a:t>
          </a:r>
          <a:r>
            <a:rPr lang="en-US" dirty="0">
              <a:solidFill>
                <a:srgbClr val="0070C0"/>
              </a:solidFill>
            </a:rPr>
            <a:t> </a:t>
          </a:r>
          <a:r>
            <a:rPr lang="en-US" dirty="0"/>
            <a:t>Forecast uncertainty widens over the projection horizon.</a:t>
          </a:r>
        </a:p>
      </dgm:t>
    </dgm:pt>
    <dgm:pt modelId="{3ED7C580-2AB9-4984-A530-4A6A9DE92013}" type="parTrans" cxnId="{240F65AB-F02F-4C79-8D32-EE53F95DF420}">
      <dgm:prSet/>
      <dgm:spPr/>
    </dgm:pt>
    <dgm:pt modelId="{B742BD98-EE6F-4CFE-80D8-6DE66D44F8F4}" type="sibTrans" cxnId="{240F65AB-F02F-4C79-8D32-EE53F95DF420}">
      <dgm:prSet/>
      <dgm:spPr/>
    </dgm:pt>
    <dgm:pt modelId="{80731084-E2C5-4B83-A57A-66338E278D0F}" type="pres">
      <dgm:prSet presAssocID="{18AA0C42-7CE2-4E43-BCB7-64E0A550C52C}" presName="linear" presStyleCnt="0">
        <dgm:presLayoutVars>
          <dgm:animLvl val="lvl"/>
          <dgm:resizeHandles val="exact"/>
        </dgm:presLayoutVars>
      </dgm:prSet>
      <dgm:spPr/>
    </dgm:pt>
    <dgm:pt modelId="{FDD560D8-93D7-47ED-B451-ED014A3FCAA8}" type="pres">
      <dgm:prSet presAssocID="{23FF35B3-96F9-44A8-92ED-C46C24F7C0F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4E3EA1F-5EE8-41BB-A068-89CEA7F6D4AD}" type="pres">
      <dgm:prSet presAssocID="{23FF35B3-96F9-44A8-92ED-C46C24F7C0F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EB90D19-C653-4F17-8CF9-415B7D80BDB8}" type="presOf" srcId="{23FF35B3-96F9-44A8-92ED-C46C24F7C0F0}" destId="{FDD560D8-93D7-47ED-B451-ED014A3FCAA8}" srcOrd="0" destOrd="0" presId="urn:microsoft.com/office/officeart/2005/8/layout/vList2"/>
    <dgm:cxn modelId="{8C19A12C-8216-47E1-B83D-627F933588B8}" srcId="{23FF35B3-96F9-44A8-92ED-C46C24F7C0F0}" destId="{60113004-57A9-402D-B1B9-4DC6C47A162E}" srcOrd="0" destOrd="0" parTransId="{172789BB-16E3-415E-86E2-80DDFFF7976F}" sibTransId="{158089D6-2F8A-4DBA-9110-90861E5FA657}"/>
    <dgm:cxn modelId="{F341143E-2257-4481-87D4-6A55458CC3CF}" srcId="{23FF35B3-96F9-44A8-92ED-C46C24F7C0F0}" destId="{7ACA0F82-BC57-4587-ABC3-C2A466E03102}" srcOrd="2" destOrd="0" parTransId="{4D826296-5936-4FFF-8D70-CBAB48F3F02B}" sibTransId="{772A9228-5435-42AA-8356-ADD3AFAFB2DE}"/>
    <dgm:cxn modelId="{5B81153F-8E3D-4F8E-8CAA-381613F13BAC}" type="presOf" srcId="{18AA0C42-7CE2-4E43-BCB7-64E0A550C52C}" destId="{80731084-E2C5-4B83-A57A-66338E278D0F}" srcOrd="0" destOrd="0" presId="urn:microsoft.com/office/officeart/2005/8/layout/vList2"/>
    <dgm:cxn modelId="{A1344F66-CFCF-446C-8E0A-30F4DC5A7305}" type="presOf" srcId="{81634353-0686-44F9-A99E-40C8CD6DE056}" destId="{C4E3EA1F-5EE8-41BB-A068-89CEA7F6D4AD}" srcOrd="0" destOrd="3" presId="urn:microsoft.com/office/officeart/2005/8/layout/vList2"/>
    <dgm:cxn modelId="{728B5767-3867-4340-AC7E-CE3ECEE68487}" type="presOf" srcId="{3F312885-D924-472C-A9C4-120A2B1A8B26}" destId="{C4E3EA1F-5EE8-41BB-A068-89CEA7F6D4AD}" srcOrd="0" destOrd="1" presId="urn:microsoft.com/office/officeart/2005/8/layout/vList2"/>
    <dgm:cxn modelId="{240F65AB-F02F-4C79-8D32-EE53F95DF420}" srcId="{23FF35B3-96F9-44A8-92ED-C46C24F7C0F0}" destId="{3F312885-D924-472C-A9C4-120A2B1A8B26}" srcOrd="1" destOrd="0" parTransId="{3ED7C580-2AB9-4984-A530-4A6A9DE92013}" sibTransId="{B742BD98-EE6F-4CFE-80D8-6DE66D44F8F4}"/>
    <dgm:cxn modelId="{E0D3A1C2-495B-441F-A8E0-A0A9814BA094}" srcId="{18AA0C42-7CE2-4E43-BCB7-64E0A550C52C}" destId="{23FF35B3-96F9-44A8-92ED-C46C24F7C0F0}" srcOrd="0" destOrd="0" parTransId="{ED7C6091-B436-440E-A039-A341446E3996}" sibTransId="{7761A9B1-471F-445E-B950-78A8515081C2}"/>
    <dgm:cxn modelId="{AC47BDC8-D0DA-4B05-94BF-CA2A316F48B8}" type="presOf" srcId="{7ACA0F82-BC57-4587-ABC3-C2A466E03102}" destId="{C4E3EA1F-5EE8-41BB-A068-89CEA7F6D4AD}" srcOrd="0" destOrd="2" presId="urn:microsoft.com/office/officeart/2005/8/layout/vList2"/>
    <dgm:cxn modelId="{150852CA-E5F5-4AEB-9CE8-41DE22CE1981}" srcId="{23FF35B3-96F9-44A8-92ED-C46C24F7C0F0}" destId="{81634353-0686-44F9-A99E-40C8CD6DE056}" srcOrd="3" destOrd="0" parTransId="{7BF7B787-508A-4ED0-8C68-E5615513EDBE}" sibTransId="{B7AD81EE-4401-4CA5-AD42-780582B6DA2F}"/>
    <dgm:cxn modelId="{A1F0C7CB-D090-4277-A5B4-E2670EE09761}" type="presOf" srcId="{60113004-57A9-402D-B1B9-4DC6C47A162E}" destId="{C4E3EA1F-5EE8-41BB-A068-89CEA7F6D4AD}" srcOrd="0" destOrd="0" presId="urn:microsoft.com/office/officeart/2005/8/layout/vList2"/>
    <dgm:cxn modelId="{3927AFD1-0BEB-44F7-BE97-9DC5B7F6D5C5}" type="presParOf" srcId="{80731084-E2C5-4B83-A57A-66338E278D0F}" destId="{FDD560D8-93D7-47ED-B451-ED014A3FCAA8}" srcOrd="0" destOrd="0" presId="urn:microsoft.com/office/officeart/2005/8/layout/vList2"/>
    <dgm:cxn modelId="{333E5A95-588C-4839-818D-2EC82EEBCB22}" type="presParOf" srcId="{80731084-E2C5-4B83-A57A-66338E278D0F}" destId="{C4E3EA1F-5EE8-41BB-A068-89CEA7F6D4A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AA0C42-7CE2-4E43-BCB7-64E0A550C52C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FF35B3-96F9-44A8-92ED-C46C24F7C0F0}">
      <dgm:prSet/>
      <dgm:spPr/>
      <dgm:t>
        <a:bodyPr/>
        <a:lstStyle/>
        <a:p>
          <a:r>
            <a:rPr lang="en-US" b="1" dirty="0"/>
            <a:t>US DRIVERS &amp; ACTION</a:t>
          </a:r>
        </a:p>
      </dgm:t>
    </dgm:pt>
    <dgm:pt modelId="{ED7C6091-B436-440E-A039-A341446E3996}" type="parTrans" cxnId="{E0D3A1C2-495B-441F-A8E0-A0A9814BA094}">
      <dgm:prSet/>
      <dgm:spPr/>
      <dgm:t>
        <a:bodyPr/>
        <a:lstStyle/>
        <a:p>
          <a:endParaRPr lang="en-US"/>
        </a:p>
      </dgm:t>
    </dgm:pt>
    <dgm:pt modelId="{7761A9B1-471F-445E-B950-78A8515081C2}" type="sibTrans" cxnId="{E0D3A1C2-495B-441F-A8E0-A0A9814BA094}">
      <dgm:prSet/>
      <dgm:spPr/>
      <dgm:t>
        <a:bodyPr/>
        <a:lstStyle/>
        <a:p>
          <a:endParaRPr lang="en-US"/>
        </a:p>
      </dgm:t>
    </dgm:pt>
    <dgm:pt modelId="{60113004-57A9-402D-B1B9-4DC6C47A162E}">
      <dgm:prSet/>
      <dgm:spPr/>
      <dgm:t>
        <a:bodyPr/>
        <a:lstStyle/>
        <a:p>
          <a:pPr>
            <a:buNone/>
          </a:pPr>
          <a:r>
            <a:rPr lang="en-US" b="1" dirty="0">
              <a:solidFill>
                <a:srgbClr val="FFFF00"/>
              </a:solidFill>
            </a:rPr>
            <a:t>Drivers identified:</a:t>
          </a:r>
          <a:r>
            <a:rPr lang="en-US" dirty="0">
              <a:solidFill>
                <a:srgbClr val="FFFF00"/>
              </a:solidFill>
            </a:rPr>
            <a:t> </a:t>
          </a:r>
        </a:p>
      </dgm:t>
    </dgm:pt>
    <dgm:pt modelId="{172789BB-16E3-415E-86E2-80DDFFF7976F}" type="parTrans" cxnId="{8C19A12C-8216-47E1-B83D-627F933588B8}">
      <dgm:prSet/>
      <dgm:spPr/>
      <dgm:t>
        <a:bodyPr/>
        <a:lstStyle/>
        <a:p>
          <a:endParaRPr lang="en-US"/>
        </a:p>
      </dgm:t>
    </dgm:pt>
    <dgm:pt modelId="{158089D6-2F8A-4DBA-9110-90861E5FA657}" type="sibTrans" cxnId="{8C19A12C-8216-47E1-B83D-627F933588B8}">
      <dgm:prSet/>
      <dgm:spPr/>
      <dgm:t>
        <a:bodyPr/>
        <a:lstStyle/>
        <a:p>
          <a:endParaRPr lang="en-US"/>
        </a:p>
      </dgm:t>
    </dgm:pt>
    <dgm:pt modelId="{D6EC2C94-D898-4767-8141-A75C8AE217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Weekly seasonality:</a:t>
          </a:r>
          <a:r>
            <a:rPr lang="en-US" dirty="0">
              <a:solidFill>
                <a:srgbClr val="00B0F0"/>
              </a:solidFill>
            </a:rPr>
            <a:t> </a:t>
          </a:r>
          <a:r>
            <a:rPr lang="en-US" dirty="0"/>
            <a:t>Weekend troughs reduce throughput.</a:t>
          </a:r>
        </a:p>
      </dgm:t>
    </dgm:pt>
    <dgm:pt modelId="{8FC06411-CC11-4893-9B40-6D91A0F10801}" type="parTrans" cxnId="{76B4CEBA-64FD-4F4D-9585-6F7F91DAF229}">
      <dgm:prSet/>
      <dgm:spPr/>
      <dgm:t>
        <a:bodyPr/>
        <a:lstStyle/>
        <a:p>
          <a:endParaRPr lang="en-US"/>
        </a:p>
      </dgm:t>
    </dgm:pt>
    <dgm:pt modelId="{62333B00-043F-48FC-9D8D-DC258250FFD0}" type="sibTrans" cxnId="{76B4CEBA-64FD-4F4D-9585-6F7F91DAF229}">
      <dgm:prSet/>
      <dgm:spPr/>
      <dgm:t>
        <a:bodyPr/>
        <a:lstStyle/>
        <a:p>
          <a:endParaRPr lang="en-US"/>
        </a:p>
      </dgm:t>
    </dgm:pt>
    <dgm:pt modelId="{AB828500-B048-48D0-BAAE-183DB65AA00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Holidays:</a:t>
          </a:r>
          <a:r>
            <a:rPr lang="en-US" dirty="0">
              <a:solidFill>
                <a:srgbClr val="00B0F0"/>
              </a:solidFill>
            </a:rPr>
            <a:t> </a:t>
          </a:r>
          <a:r>
            <a:rPr lang="en-US" dirty="0"/>
            <a:t>Distinct spikes/dips tied to specific dates.</a:t>
          </a:r>
        </a:p>
      </dgm:t>
    </dgm:pt>
    <dgm:pt modelId="{AD622203-D36A-4CBA-AF7B-B8702D50FA07}" type="parTrans" cxnId="{ED956AC4-5FC3-4C73-A034-3AD39AF70F14}">
      <dgm:prSet/>
      <dgm:spPr/>
      <dgm:t>
        <a:bodyPr/>
        <a:lstStyle/>
        <a:p>
          <a:endParaRPr lang="en-US"/>
        </a:p>
      </dgm:t>
    </dgm:pt>
    <dgm:pt modelId="{1D748A77-218A-4F26-BE7E-58B0903E8884}" type="sibTrans" cxnId="{ED956AC4-5FC3-4C73-A034-3AD39AF70F14}">
      <dgm:prSet/>
      <dgm:spPr/>
      <dgm:t>
        <a:bodyPr/>
        <a:lstStyle/>
        <a:p>
          <a:endParaRPr lang="en-US"/>
        </a:p>
      </dgm:t>
    </dgm:pt>
    <dgm:pt modelId="{08E30C6B-8AFE-4EC5-9357-D97476A29AC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Yearly seasonality:</a:t>
          </a:r>
          <a:r>
            <a:rPr lang="en-US" dirty="0">
              <a:solidFill>
                <a:srgbClr val="00B0F0"/>
              </a:solidFill>
            </a:rPr>
            <a:t> </a:t>
          </a:r>
          <a:r>
            <a:rPr lang="en-US" dirty="0"/>
            <a:t>Seasonal peaks present targeting windows.</a:t>
          </a:r>
        </a:p>
      </dgm:t>
    </dgm:pt>
    <dgm:pt modelId="{88F80BE9-CEB7-4B3F-9966-6B91564E5239}" type="parTrans" cxnId="{BB368A7C-ECD8-4B48-9669-EE3C87F01C62}">
      <dgm:prSet/>
      <dgm:spPr/>
      <dgm:t>
        <a:bodyPr/>
        <a:lstStyle/>
        <a:p>
          <a:endParaRPr lang="en-US"/>
        </a:p>
      </dgm:t>
    </dgm:pt>
    <dgm:pt modelId="{3AC265DD-661E-4066-972F-9070F9932BC6}" type="sibTrans" cxnId="{BB368A7C-ECD8-4B48-9669-EE3C87F01C62}">
      <dgm:prSet/>
      <dgm:spPr/>
      <dgm:t>
        <a:bodyPr/>
        <a:lstStyle/>
        <a:p>
          <a:endParaRPr lang="en-US"/>
        </a:p>
      </dgm:t>
    </dgm:pt>
    <dgm:pt modelId="{98F4DE07-BBC9-4767-AD8B-C37860931A2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>
              <a:solidFill>
                <a:srgbClr val="FFFF00"/>
              </a:solidFill>
            </a:rPr>
            <a:t>Actionable items: </a:t>
          </a:r>
          <a:endParaRPr lang="en-US" dirty="0">
            <a:solidFill>
              <a:srgbClr val="FFFF00"/>
            </a:solidFill>
          </a:endParaRPr>
        </a:p>
      </dgm:t>
    </dgm:pt>
    <dgm:pt modelId="{F499112E-93A6-4F7D-A418-D86AFF41A3C3}" type="parTrans" cxnId="{85C221B0-6271-4579-9B80-85F501F6BA15}">
      <dgm:prSet/>
      <dgm:spPr/>
      <dgm:t>
        <a:bodyPr/>
        <a:lstStyle/>
        <a:p>
          <a:endParaRPr lang="en-US"/>
        </a:p>
      </dgm:t>
    </dgm:pt>
    <dgm:pt modelId="{74D80080-C1A9-4258-B7B0-BC86E699A6F6}" type="sibTrans" cxnId="{85C221B0-6271-4579-9B80-85F501F6BA15}">
      <dgm:prSet/>
      <dgm:spPr/>
      <dgm:t>
        <a:bodyPr/>
        <a:lstStyle/>
        <a:p>
          <a:endParaRPr lang="en-US"/>
        </a:p>
      </dgm:t>
    </dgm:pt>
    <dgm:pt modelId="{61A0E39E-A603-4CAF-979D-51FF3656D13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Expand </a:t>
          </a:r>
          <a:r>
            <a:rPr lang="en-US" b="1" dirty="0"/>
            <a:t>weekend access</a:t>
          </a:r>
          <a:r>
            <a:rPr lang="en-US" dirty="0"/>
            <a:t> to reduce weekly troughs.</a:t>
          </a:r>
        </a:p>
      </dgm:t>
    </dgm:pt>
    <dgm:pt modelId="{C3A91E6F-15B1-4244-9485-51C02711CD45}" type="parTrans" cxnId="{9EC6A18A-0684-4552-A66F-29C890693C67}">
      <dgm:prSet/>
      <dgm:spPr/>
      <dgm:t>
        <a:bodyPr/>
        <a:lstStyle/>
        <a:p>
          <a:endParaRPr lang="en-US"/>
        </a:p>
      </dgm:t>
    </dgm:pt>
    <dgm:pt modelId="{30ACCB7E-90BA-4B47-9F7A-3130FC61A379}" type="sibTrans" cxnId="{9EC6A18A-0684-4552-A66F-29C890693C67}">
      <dgm:prSet/>
      <dgm:spPr/>
      <dgm:t>
        <a:bodyPr/>
        <a:lstStyle/>
        <a:p>
          <a:endParaRPr lang="en-US"/>
        </a:p>
      </dgm:t>
    </dgm:pt>
    <dgm:pt modelId="{B009C921-7F9C-43A8-97A5-E87A57DEC6B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Schedule</a:t>
          </a:r>
          <a:r>
            <a:rPr lang="en-US" b="1" dirty="0"/>
            <a:t> campaigns around seasonal peaks</a:t>
          </a:r>
          <a:r>
            <a:rPr lang="en-US" dirty="0"/>
            <a:t> to maximize uptake.</a:t>
          </a:r>
        </a:p>
      </dgm:t>
    </dgm:pt>
    <dgm:pt modelId="{AC6ADBF3-FC09-461C-851C-83FB89E4E986}" type="parTrans" cxnId="{17A6EA54-AE1B-4D78-8B97-9006F24BBF42}">
      <dgm:prSet/>
      <dgm:spPr/>
      <dgm:t>
        <a:bodyPr/>
        <a:lstStyle/>
        <a:p>
          <a:endParaRPr lang="en-US"/>
        </a:p>
      </dgm:t>
    </dgm:pt>
    <dgm:pt modelId="{DB4F9A4E-D361-4A89-984C-02285DAE6CA0}" type="sibTrans" cxnId="{17A6EA54-AE1B-4D78-8B97-9006F24BBF42}">
      <dgm:prSet/>
      <dgm:spPr/>
      <dgm:t>
        <a:bodyPr/>
        <a:lstStyle/>
        <a:p>
          <a:endParaRPr lang="en-US"/>
        </a:p>
      </dgm:t>
    </dgm:pt>
    <dgm:pt modelId="{001A2095-2EA4-48EB-843C-9C60823632A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Use</a:t>
          </a:r>
          <a:r>
            <a:rPr lang="en-US" b="1" dirty="0"/>
            <a:t> uncertainty bands</a:t>
          </a:r>
          <a:r>
            <a:rPr lang="en-US" dirty="0"/>
            <a:t> to create contingency staffing and supply triggers</a:t>
          </a:r>
        </a:p>
      </dgm:t>
    </dgm:pt>
    <dgm:pt modelId="{D687FF55-F379-4023-A7A9-834B10F7A8D0}" type="parTrans" cxnId="{9FDE17AC-B0AE-4832-B9DB-7F5C264E4419}">
      <dgm:prSet/>
      <dgm:spPr/>
      <dgm:t>
        <a:bodyPr/>
        <a:lstStyle/>
        <a:p>
          <a:endParaRPr lang="en-US"/>
        </a:p>
      </dgm:t>
    </dgm:pt>
    <dgm:pt modelId="{C3AC3D2A-DE81-4CA4-99EB-16B76C61CDB4}" type="sibTrans" cxnId="{9FDE17AC-B0AE-4832-B9DB-7F5C264E4419}">
      <dgm:prSet/>
      <dgm:spPr/>
      <dgm:t>
        <a:bodyPr/>
        <a:lstStyle/>
        <a:p>
          <a:endParaRPr lang="en-US"/>
        </a:p>
      </dgm:t>
    </dgm:pt>
    <dgm:pt modelId="{B21FF44E-482E-46D6-BE1C-E474AB02419E}" type="pres">
      <dgm:prSet presAssocID="{18AA0C42-7CE2-4E43-BCB7-64E0A550C52C}" presName="linear" presStyleCnt="0">
        <dgm:presLayoutVars>
          <dgm:animLvl val="lvl"/>
          <dgm:resizeHandles val="exact"/>
        </dgm:presLayoutVars>
      </dgm:prSet>
      <dgm:spPr/>
    </dgm:pt>
    <dgm:pt modelId="{33FC05FA-1764-4C2B-A651-27799178C643}" type="pres">
      <dgm:prSet presAssocID="{23FF35B3-96F9-44A8-92ED-C46C24F7C0F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6644C03-900B-459A-909C-981E2485AE9A}" type="pres">
      <dgm:prSet presAssocID="{23FF35B3-96F9-44A8-92ED-C46C24F7C0F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8176D05-20B5-459B-B5EB-DEE496164D6E}" type="presOf" srcId="{08E30C6B-8AFE-4EC5-9357-D97476A29AC4}" destId="{16644C03-900B-459A-909C-981E2485AE9A}" srcOrd="0" destOrd="3" presId="urn:microsoft.com/office/officeart/2005/8/layout/vList2"/>
    <dgm:cxn modelId="{6C36571C-05A0-409F-8029-C49602DD1CB9}" type="presOf" srcId="{B009C921-7F9C-43A8-97A5-E87A57DEC6B5}" destId="{16644C03-900B-459A-909C-981E2485AE9A}" srcOrd="0" destOrd="6" presId="urn:microsoft.com/office/officeart/2005/8/layout/vList2"/>
    <dgm:cxn modelId="{8C19A12C-8216-47E1-B83D-627F933588B8}" srcId="{23FF35B3-96F9-44A8-92ED-C46C24F7C0F0}" destId="{60113004-57A9-402D-B1B9-4DC6C47A162E}" srcOrd="0" destOrd="0" parTransId="{172789BB-16E3-415E-86E2-80DDFFF7976F}" sibTransId="{158089D6-2F8A-4DBA-9110-90861E5FA657}"/>
    <dgm:cxn modelId="{4FB87C35-30AE-4B67-96E3-0FA0CD24F948}" type="presOf" srcId="{D6EC2C94-D898-4767-8141-A75C8AE217C7}" destId="{16644C03-900B-459A-909C-981E2485AE9A}" srcOrd="0" destOrd="1" presId="urn:microsoft.com/office/officeart/2005/8/layout/vList2"/>
    <dgm:cxn modelId="{3D982939-51A1-498C-A990-7A8E253FBD9E}" type="presOf" srcId="{61A0E39E-A603-4CAF-979D-51FF3656D13F}" destId="{16644C03-900B-459A-909C-981E2485AE9A}" srcOrd="0" destOrd="5" presId="urn:microsoft.com/office/officeart/2005/8/layout/vList2"/>
    <dgm:cxn modelId="{A71B0D3A-0F54-49CA-8DE6-5F01003AD551}" type="presOf" srcId="{18AA0C42-7CE2-4E43-BCB7-64E0A550C52C}" destId="{B21FF44E-482E-46D6-BE1C-E474AB02419E}" srcOrd="0" destOrd="0" presId="urn:microsoft.com/office/officeart/2005/8/layout/vList2"/>
    <dgm:cxn modelId="{A7D0B070-F38F-438C-BB58-E8B070DBF7A3}" type="presOf" srcId="{98F4DE07-BBC9-4767-AD8B-C37860931A27}" destId="{16644C03-900B-459A-909C-981E2485AE9A}" srcOrd="0" destOrd="4" presId="urn:microsoft.com/office/officeart/2005/8/layout/vList2"/>
    <dgm:cxn modelId="{17A6EA54-AE1B-4D78-8B97-9006F24BBF42}" srcId="{23FF35B3-96F9-44A8-92ED-C46C24F7C0F0}" destId="{B009C921-7F9C-43A8-97A5-E87A57DEC6B5}" srcOrd="3" destOrd="0" parTransId="{AC6ADBF3-FC09-461C-851C-83FB89E4E986}" sibTransId="{DB4F9A4E-D361-4A89-984C-02285DAE6CA0}"/>
    <dgm:cxn modelId="{37876175-7619-4848-B54B-86F4B9138B52}" type="presOf" srcId="{001A2095-2EA4-48EB-843C-9C60823632A4}" destId="{16644C03-900B-459A-909C-981E2485AE9A}" srcOrd="0" destOrd="7" presId="urn:microsoft.com/office/officeart/2005/8/layout/vList2"/>
    <dgm:cxn modelId="{BB368A7C-ECD8-4B48-9669-EE3C87F01C62}" srcId="{60113004-57A9-402D-B1B9-4DC6C47A162E}" destId="{08E30C6B-8AFE-4EC5-9357-D97476A29AC4}" srcOrd="2" destOrd="0" parTransId="{88F80BE9-CEB7-4B3F-9966-6B91564E5239}" sibTransId="{3AC265DD-661E-4066-972F-9070F9932BC6}"/>
    <dgm:cxn modelId="{9EC6A18A-0684-4552-A66F-29C890693C67}" srcId="{23FF35B3-96F9-44A8-92ED-C46C24F7C0F0}" destId="{61A0E39E-A603-4CAF-979D-51FF3656D13F}" srcOrd="2" destOrd="0" parTransId="{C3A91E6F-15B1-4244-9485-51C02711CD45}" sibTransId="{30ACCB7E-90BA-4B47-9F7A-3130FC61A379}"/>
    <dgm:cxn modelId="{9FDE17AC-B0AE-4832-B9DB-7F5C264E4419}" srcId="{23FF35B3-96F9-44A8-92ED-C46C24F7C0F0}" destId="{001A2095-2EA4-48EB-843C-9C60823632A4}" srcOrd="4" destOrd="0" parTransId="{D687FF55-F379-4023-A7A9-834B10F7A8D0}" sibTransId="{C3AC3D2A-DE81-4CA4-99EB-16B76C61CDB4}"/>
    <dgm:cxn modelId="{85C221B0-6271-4579-9B80-85F501F6BA15}" srcId="{23FF35B3-96F9-44A8-92ED-C46C24F7C0F0}" destId="{98F4DE07-BBC9-4767-AD8B-C37860931A27}" srcOrd="1" destOrd="0" parTransId="{F499112E-93A6-4F7D-A418-D86AFF41A3C3}" sibTransId="{74D80080-C1A9-4258-B7B0-BC86E699A6F6}"/>
    <dgm:cxn modelId="{76B4CEBA-64FD-4F4D-9585-6F7F91DAF229}" srcId="{60113004-57A9-402D-B1B9-4DC6C47A162E}" destId="{D6EC2C94-D898-4767-8141-A75C8AE217C7}" srcOrd="0" destOrd="0" parTransId="{8FC06411-CC11-4893-9B40-6D91A0F10801}" sibTransId="{62333B00-043F-48FC-9D8D-DC258250FFD0}"/>
    <dgm:cxn modelId="{E0D3A1C2-495B-441F-A8E0-A0A9814BA094}" srcId="{18AA0C42-7CE2-4E43-BCB7-64E0A550C52C}" destId="{23FF35B3-96F9-44A8-92ED-C46C24F7C0F0}" srcOrd="0" destOrd="0" parTransId="{ED7C6091-B436-440E-A039-A341446E3996}" sibTransId="{7761A9B1-471F-445E-B950-78A8515081C2}"/>
    <dgm:cxn modelId="{3D4D08C3-5FE0-4305-BC99-39506287FE8E}" type="presOf" srcId="{60113004-57A9-402D-B1B9-4DC6C47A162E}" destId="{16644C03-900B-459A-909C-981E2485AE9A}" srcOrd="0" destOrd="0" presId="urn:microsoft.com/office/officeart/2005/8/layout/vList2"/>
    <dgm:cxn modelId="{ED956AC4-5FC3-4C73-A034-3AD39AF70F14}" srcId="{60113004-57A9-402D-B1B9-4DC6C47A162E}" destId="{AB828500-B048-48D0-BAAE-183DB65AA005}" srcOrd="1" destOrd="0" parTransId="{AD622203-D36A-4CBA-AF7B-B8702D50FA07}" sibTransId="{1D748A77-218A-4F26-BE7E-58B0903E8884}"/>
    <dgm:cxn modelId="{525CC3CA-EC58-4C41-98C5-012B3DBD2F10}" type="presOf" srcId="{23FF35B3-96F9-44A8-92ED-C46C24F7C0F0}" destId="{33FC05FA-1764-4C2B-A651-27799178C643}" srcOrd="0" destOrd="0" presId="urn:microsoft.com/office/officeart/2005/8/layout/vList2"/>
    <dgm:cxn modelId="{B72B90E2-AA1D-43DA-AA91-3489512B1AB9}" type="presOf" srcId="{AB828500-B048-48D0-BAAE-183DB65AA005}" destId="{16644C03-900B-459A-909C-981E2485AE9A}" srcOrd="0" destOrd="2" presId="urn:microsoft.com/office/officeart/2005/8/layout/vList2"/>
    <dgm:cxn modelId="{1A81F9A6-4DBA-42C2-B8D8-0FF52C0924C8}" type="presParOf" srcId="{B21FF44E-482E-46D6-BE1C-E474AB02419E}" destId="{33FC05FA-1764-4C2B-A651-27799178C643}" srcOrd="0" destOrd="0" presId="urn:microsoft.com/office/officeart/2005/8/layout/vList2"/>
    <dgm:cxn modelId="{F29EEF9E-7E06-4FE9-BEE6-848F65C65A52}" type="presParOf" srcId="{B21FF44E-482E-46D6-BE1C-E474AB02419E}" destId="{16644C03-900B-459A-909C-981E2485AE9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AA0C42-7CE2-4E43-BCB7-64E0A550C52C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FF35B3-96F9-44A8-92ED-C46C24F7C0F0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India’s Findings-Cumulative Coverage</a:t>
          </a:r>
        </a:p>
      </dgm:t>
    </dgm:pt>
    <dgm:pt modelId="{ED7C6091-B436-440E-A039-A341446E3996}" type="parTrans" cxnId="{E0D3A1C2-495B-441F-A8E0-A0A9814BA094}">
      <dgm:prSet/>
      <dgm:spPr/>
      <dgm:t>
        <a:bodyPr/>
        <a:lstStyle/>
        <a:p>
          <a:endParaRPr lang="en-US"/>
        </a:p>
      </dgm:t>
    </dgm:pt>
    <dgm:pt modelId="{7761A9B1-471F-445E-B950-78A8515081C2}" type="sibTrans" cxnId="{E0D3A1C2-495B-441F-A8E0-A0A9814BA094}">
      <dgm:prSet/>
      <dgm:spPr/>
      <dgm:t>
        <a:bodyPr/>
        <a:lstStyle/>
        <a:p>
          <a:endParaRPr lang="en-US"/>
        </a:p>
      </dgm:t>
    </dgm:pt>
    <dgm:pt modelId="{60113004-57A9-402D-B1B9-4DC6C47A162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500" dirty="0"/>
        </a:p>
      </dgm:t>
    </dgm:pt>
    <dgm:pt modelId="{158089D6-2F8A-4DBA-9110-90861E5FA657}" type="sibTrans" cxnId="{8C19A12C-8216-47E1-B83D-627F933588B8}">
      <dgm:prSet/>
      <dgm:spPr/>
      <dgm:t>
        <a:bodyPr/>
        <a:lstStyle/>
        <a:p>
          <a:endParaRPr lang="en-US"/>
        </a:p>
      </dgm:t>
    </dgm:pt>
    <dgm:pt modelId="{172789BB-16E3-415E-86E2-80DDFFF7976F}" type="parTrans" cxnId="{8C19A12C-8216-47E1-B83D-627F933588B8}">
      <dgm:prSet/>
      <dgm:spPr/>
      <dgm:t>
        <a:bodyPr/>
        <a:lstStyle/>
        <a:p>
          <a:endParaRPr lang="en-US"/>
        </a:p>
      </dgm:t>
    </dgm:pt>
    <dgm:pt modelId="{89C1CC8F-9BF7-4E39-B942-DC342F776B4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70C0"/>
              </a:solidFill>
            </a:rPr>
            <a:t>Primary insight:</a:t>
          </a:r>
          <a:r>
            <a:rPr lang="en-US" sz="1800" dirty="0">
              <a:solidFill>
                <a:srgbClr val="0070C0"/>
              </a:solidFill>
            </a:rPr>
            <a:t> </a:t>
          </a:r>
          <a:r>
            <a:rPr lang="en-US" sz="1800" dirty="0"/>
            <a:t>India shows steady growth in percent fully vaccinated with continued upward momentum. </a:t>
          </a:r>
          <a:r>
            <a:rPr lang="en-US" sz="1800" b="1" dirty="0"/>
            <a:t>Growth dynamics:</a:t>
          </a:r>
          <a:r>
            <a:rPr lang="en-US" sz="1800" dirty="0"/>
            <a:t> Rate of increase is slowing as coverage rises, indicating approaching saturation in many regions.</a:t>
          </a:r>
        </a:p>
      </dgm:t>
    </dgm:pt>
    <dgm:pt modelId="{7BB1A005-A194-4BE1-932B-AC28DCF6CC36}" type="sibTrans" cxnId="{F2F96647-DE0A-4F82-9D95-759F74CCA0DF}">
      <dgm:prSet/>
      <dgm:spPr/>
      <dgm:t>
        <a:bodyPr/>
        <a:lstStyle/>
        <a:p>
          <a:endParaRPr lang="en-US"/>
        </a:p>
      </dgm:t>
    </dgm:pt>
    <dgm:pt modelId="{6FFAE116-D8C8-4531-ACEF-F937B714F377}" type="parTrans" cxnId="{F2F96647-DE0A-4F82-9D95-759F74CCA0DF}">
      <dgm:prSet/>
      <dgm:spPr/>
      <dgm:t>
        <a:bodyPr/>
        <a:lstStyle/>
        <a:p>
          <a:endParaRPr lang="en-US"/>
        </a:p>
      </dgm:t>
    </dgm:pt>
    <dgm:pt modelId="{972FE704-2D8A-4FB9-BAF2-E2B625FF0B1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800" dirty="0"/>
        </a:p>
      </dgm:t>
    </dgm:pt>
    <dgm:pt modelId="{82E772FD-FD24-49E1-A107-AF68BC3C57F7}" type="sibTrans" cxnId="{2295B944-B082-482F-A53A-6B3A0C3C2875}">
      <dgm:prSet/>
      <dgm:spPr/>
      <dgm:t>
        <a:bodyPr/>
        <a:lstStyle/>
        <a:p>
          <a:endParaRPr lang="en-US"/>
        </a:p>
      </dgm:t>
    </dgm:pt>
    <dgm:pt modelId="{F390601A-B577-4ED8-B34F-AC2DAE39F8D9}" type="parTrans" cxnId="{2295B944-B082-482F-A53A-6B3A0C3C2875}">
      <dgm:prSet/>
      <dgm:spPr/>
      <dgm:t>
        <a:bodyPr/>
        <a:lstStyle/>
        <a:p>
          <a:endParaRPr lang="en-US"/>
        </a:p>
      </dgm:t>
    </dgm:pt>
    <dgm:pt modelId="{9CA74262-CB9E-4BA1-BC45-11EB6FDB2D8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70C0"/>
              </a:solidFill>
            </a:rPr>
            <a:t>Operational note:</a:t>
          </a:r>
          <a:r>
            <a:rPr lang="en-US" sz="1800" dirty="0">
              <a:solidFill>
                <a:srgbClr val="0070C0"/>
              </a:solidFill>
            </a:rPr>
            <a:t> </a:t>
          </a:r>
          <a:r>
            <a:rPr lang="en-US" sz="1800" dirty="0"/>
            <a:t>Day‑of‑week and weekly seasonality produce short dips, but cumulative progress remains robust.</a:t>
          </a:r>
        </a:p>
      </dgm:t>
    </dgm:pt>
    <dgm:pt modelId="{76482F17-3D6F-4638-8769-3DDCCF4CC681}" type="sibTrans" cxnId="{6EA67D47-A612-4390-A39D-2F90A88D83CB}">
      <dgm:prSet/>
      <dgm:spPr/>
      <dgm:t>
        <a:bodyPr/>
        <a:lstStyle/>
        <a:p>
          <a:endParaRPr lang="en-US"/>
        </a:p>
      </dgm:t>
    </dgm:pt>
    <dgm:pt modelId="{B3667E06-5110-4D10-9B82-EA15F651D582}" type="parTrans" cxnId="{6EA67D47-A612-4390-A39D-2F90A88D83CB}">
      <dgm:prSet/>
      <dgm:spPr/>
      <dgm:t>
        <a:bodyPr/>
        <a:lstStyle/>
        <a:p>
          <a:endParaRPr lang="en-US"/>
        </a:p>
      </dgm:t>
    </dgm:pt>
    <dgm:pt modelId="{26EEA564-F029-4AAC-9957-C32966E31B5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800" dirty="0"/>
        </a:p>
      </dgm:t>
    </dgm:pt>
    <dgm:pt modelId="{670A29AD-C6B0-4E96-A529-1A63CA890A5B}" type="sibTrans" cxnId="{E97241A2-3F8E-4A46-8AA1-019F0DA350D5}">
      <dgm:prSet/>
      <dgm:spPr/>
      <dgm:t>
        <a:bodyPr/>
        <a:lstStyle/>
        <a:p>
          <a:endParaRPr lang="en-US"/>
        </a:p>
      </dgm:t>
    </dgm:pt>
    <dgm:pt modelId="{C78803B7-216B-4CDC-A1E0-50AE63CAFC3B}" type="parTrans" cxnId="{E97241A2-3F8E-4A46-8AA1-019F0DA350D5}">
      <dgm:prSet/>
      <dgm:spPr/>
      <dgm:t>
        <a:bodyPr/>
        <a:lstStyle/>
        <a:p>
          <a:endParaRPr lang="en-US"/>
        </a:p>
      </dgm:t>
    </dgm:pt>
    <dgm:pt modelId="{888D205A-C38C-4523-BB83-7A97199503D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70C0"/>
              </a:solidFill>
            </a:rPr>
            <a:t>High‑level recommendation:</a:t>
          </a:r>
          <a:r>
            <a:rPr lang="en-US" sz="1800" dirty="0">
              <a:solidFill>
                <a:srgbClr val="0070C0"/>
              </a:solidFill>
            </a:rPr>
            <a:t> </a:t>
          </a:r>
          <a:r>
            <a:rPr lang="en-US" sz="1800" dirty="0"/>
            <a:t>Shift from broad mass campaigns to targeted outreach for remaining unvaccinated pockets.</a:t>
          </a:r>
        </a:p>
      </dgm:t>
    </dgm:pt>
    <dgm:pt modelId="{335A2A4E-20B1-46B4-8D50-684F70D4CBBB}" type="sibTrans" cxnId="{6DDCEF44-26F7-415B-8C7E-AD1AE0177D1D}">
      <dgm:prSet/>
      <dgm:spPr/>
      <dgm:t>
        <a:bodyPr/>
        <a:lstStyle/>
        <a:p>
          <a:endParaRPr lang="en-US"/>
        </a:p>
      </dgm:t>
    </dgm:pt>
    <dgm:pt modelId="{A0507365-48C6-4E42-AA1D-B47F218E974F}" type="parTrans" cxnId="{6DDCEF44-26F7-415B-8C7E-AD1AE0177D1D}">
      <dgm:prSet/>
      <dgm:spPr/>
      <dgm:t>
        <a:bodyPr/>
        <a:lstStyle/>
        <a:p>
          <a:endParaRPr lang="en-US"/>
        </a:p>
      </dgm:t>
    </dgm:pt>
    <dgm:pt modelId="{80731084-E2C5-4B83-A57A-66338E278D0F}" type="pres">
      <dgm:prSet presAssocID="{18AA0C42-7CE2-4E43-BCB7-64E0A550C52C}" presName="linear" presStyleCnt="0">
        <dgm:presLayoutVars>
          <dgm:animLvl val="lvl"/>
          <dgm:resizeHandles val="exact"/>
        </dgm:presLayoutVars>
      </dgm:prSet>
      <dgm:spPr/>
    </dgm:pt>
    <dgm:pt modelId="{FDD560D8-93D7-47ED-B451-ED014A3FCAA8}" type="pres">
      <dgm:prSet presAssocID="{23FF35B3-96F9-44A8-92ED-C46C24F7C0F0}" presName="parentText" presStyleLbl="node1" presStyleIdx="0" presStyleCnt="1" custScaleY="142430" custLinFactNeighborX="-3337" custLinFactNeighborY="-33">
        <dgm:presLayoutVars>
          <dgm:chMax val="0"/>
          <dgm:bulletEnabled val="1"/>
        </dgm:presLayoutVars>
      </dgm:prSet>
      <dgm:spPr/>
    </dgm:pt>
    <dgm:pt modelId="{C4E3EA1F-5EE8-41BB-A068-89CEA7F6D4AD}" type="pres">
      <dgm:prSet presAssocID="{23FF35B3-96F9-44A8-92ED-C46C24F7C0F0}" presName="childText" presStyleLbl="revTx" presStyleIdx="0" presStyleCnt="1" custScaleY="125051">
        <dgm:presLayoutVars>
          <dgm:bulletEnabled val="1"/>
        </dgm:presLayoutVars>
      </dgm:prSet>
      <dgm:spPr/>
    </dgm:pt>
  </dgm:ptLst>
  <dgm:cxnLst>
    <dgm:cxn modelId="{29365F15-F891-440E-9EBD-436E8523D144}" type="presOf" srcId="{26EEA564-F029-4AAC-9957-C32966E31B53}" destId="{C4E3EA1F-5EE8-41BB-A068-89CEA7F6D4AD}" srcOrd="0" destOrd="4" presId="urn:microsoft.com/office/officeart/2005/8/layout/vList2"/>
    <dgm:cxn modelId="{9EB90D19-C653-4F17-8CF9-415B7D80BDB8}" type="presOf" srcId="{23FF35B3-96F9-44A8-92ED-C46C24F7C0F0}" destId="{FDD560D8-93D7-47ED-B451-ED014A3FCAA8}" srcOrd="0" destOrd="0" presId="urn:microsoft.com/office/officeart/2005/8/layout/vList2"/>
    <dgm:cxn modelId="{8C19A12C-8216-47E1-B83D-627F933588B8}" srcId="{23FF35B3-96F9-44A8-92ED-C46C24F7C0F0}" destId="{60113004-57A9-402D-B1B9-4DC6C47A162E}" srcOrd="0" destOrd="0" parTransId="{172789BB-16E3-415E-86E2-80DDFFF7976F}" sibTransId="{158089D6-2F8A-4DBA-9110-90861E5FA657}"/>
    <dgm:cxn modelId="{5B81153F-8E3D-4F8E-8CAA-381613F13BAC}" type="presOf" srcId="{18AA0C42-7CE2-4E43-BCB7-64E0A550C52C}" destId="{80731084-E2C5-4B83-A57A-66338E278D0F}" srcOrd="0" destOrd="0" presId="urn:microsoft.com/office/officeart/2005/8/layout/vList2"/>
    <dgm:cxn modelId="{2295B944-B082-482F-A53A-6B3A0C3C2875}" srcId="{23FF35B3-96F9-44A8-92ED-C46C24F7C0F0}" destId="{972FE704-2D8A-4FB9-BAF2-E2B625FF0B1F}" srcOrd="2" destOrd="0" parTransId="{F390601A-B577-4ED8-B34F-AC2DAE39F8D9}" sibTransId="{82E772FD-FD24-49E1-A107-AF68BC3C57F7}"/>
    <dgm:cxn modelId="{6DDCEF44-26F7-415B-8C7E-AD1AE0177D1D}" srcId="{23FF35B3-96F9-44A8-92ED-C46C24F7C0F0}" destId="{888D205A-C38C-4523-BB83-7A97199503D6}" srcOrd="5" destOrd="0" parTransId="{A0507365-48C6-4E42-AA1D-B47F218E974F}" sibTransId="{335A2A4E-20B1-46B4-8D50-684F70D4CBBB}"/>
    <dgm:cxn modelId="{606C5E45-B31C-4CA2-8748-380C9D1995F4}" type="presOf" srcId="{888D205A-C38C-4523-BB83-7A97199503D6}" destId="{C4E3EA1F-5EE8-41BB-A068-89CEA7F6D4AD}" srcOrd="0" destOrd="5" presId="urn:microsoft.com/office/officeart/2005/8/layout/vList2"/>
    <dgm:cxn modelId="{F2F96647-DE0A-4F82-9D95-759F74CCA0DF}" srcId="{23FF35B3-96F9-44A8-92ED-C46C24F7C0F0}" destId="{89C1CC8F-9BF7-4E39-B942-DC342F776B45}" srcOrd="1" destOrd="0" parTransId="{6FFAE116-D8C8-4531-ACEF-F937B714F377}" sibTransId="{7BB1A005-A194-4BE1-932B-AC28DCF6CC36}"/>
    <dgm:cxn modelId="{6EA67D47-A612-4390-A39D-2F90A88D83CB}" srcId="{23FF35B3-96F9-44A8-92ED-C46C24F7C0F0}" destId="{9CA74262-CB9E-4BA1-BC45-11EB6FDB2D81}" srcOrd="3" destOrd="0" parTransId="{B3667E06-5110-4D10-9B82-EA15F651D582}" sibTransId="{76482F17-3D6F-4638-8769-3DDCCF4CC681}"/>
    <dgm:cxn modelId="{C15CD74B-BD05-4BCF-B73A-5D079095BE3A}" type="presOf" srcId="{89C1CC8F-9BF7-4E39-B942-DC342F776B45}" destId="{C4E3EA1F-5EE8-41BB-A068-89CEA7F6D4AD}" srcOrd="0" destOrd="1" presId="urn:microsoft.com/office/officeart/2005/8/layout/vList2"/>
    <dgm:cxn modelId="{8FCD2277-AD74-4CB2-81EA-CDD5CFC3E1CA}" type="presOf" srcId="{972FE704-2D8A-4FB9-BAF2-E2B625FF0B1F}" destId="{C4E3EA1F-5EE8-41BB-A068-89CEA7F6D4AD}" srcOrd="0" destOrd="2" presId="urn:microsoft.com/office/officeart/2005/8/layout/vList2"/>
    <dgm:cxn modelId="{E97241A2-3F8E-4A46-8AA1-019F0DA350D5}" srcId="{23FF35B3-96F9-44A8-92ED-C46C24F7C0F0}" destId="{26EEA564-F029-4AAC-9957-C32966E31B53}" srcOrd="4" destOrd="0" parTransId="{C78803B7-216B-4CDC-A1E0-50AE63CAFC3B}" sibTransId="{670A29AD-C6B0-4E96-A529-1A63CA890A5B}"/>
    <dgm:cxn modelId="{E0D3A1C2-495B-441F-A8E0-A0A9814BA094}" srcId="{18AA0C42-7CE2-4E43-BCB7-64E0A550C52C}" destId="{23FF35B3-96F9-44A8-92ED-C46C24F7C0F0}" srcOrd="0" destOrd="0" parTransId="{ED7C6091-B436-440E-A039-A341446E3996}" sibTransId="{7761A9B1-471F-445E-B950-78A8515081C2}"/>
    <dgm:cxn modelId="{A1F0C7CB-D090-4277-A5B4-E2670EE09761}" type="presOf" srcId="{60113004-57A9-402D-B1B9-4DC6C47A162E}" destId="{C4E3EA1F-5EE8-41BB-A068-89CEA7F6D4AD}" srcOrd="0" destOrd="0" presId="urn:microsoft.com/office/officeart/2005/8/layout/vList2"/>
    <dgm:cxn modelId="{A218CBF9-E9A7-4657-9AEC-16470D5215BA}" type="presOf" srcId="{9CA74262-CB9E-4BA1-BC45-11EB6FDB2D81}" destId="{C4E3EA1F-5EE8-41BB-A068-89CEA7F6D4AD}" srcOrd="0" destOrd="3" presId="urn:microsoft.com/office/officeart/2005/8/layout/vList2"/>
    <dgm:cxn modelId="{3927AFD1-0BEB-44F7-BE97-9DC5B7F6D5C5}" type="presParOf" srcId="{80731084-E2C5-4B83-A57A-66338E278D0F}" destId="{FDD560D8-93D7-47ED-B451-ED014A3FCAA8}" srcOrd="0" destOrd="0" presId="urn:microsoft.com/office/officeart/2005/8/layout/vList2"/>
    <dgm:cxn modelId="{333E5A95-588C-4839-818D-2EC82EEBCB22}" type="presParOf" srcId="{80731084-E2C5-4B83-A57A-66338E278D0F}" destId="{C4E3EA1F-5EE8-41BB-A068-89CEA7F6D4A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AA0C42-7CE2-4E43-BCB7-64E0A550C52C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FF35B3-96F9-44A8-92ED-C46C24F7C0F0}">
      <dgm:prSet/>
      <dgm:spPr/>
      <dgm:t>
        <a:bodyPr/>
        <a:lstStyle/>
        <a:p>
          <a:r>
            <a:rPr lang="en-US" b="1" dirty="0"/>
            <a:t>India Drivers &amp; Actions</a:t>
          </a:r>
        </a:p>
      </dgm:t>
    </dgm:pt>
    <dgm:pt modelId="{ED7C6091-B436-440E-A039-A341446E3996}" type="parTrans" cxnId="{E0D3A1C2-495B-441F-A8E0-A0A9814BA094}">
      <dgm:prSet/>
      <dgm:spPr/>
      <dgm:t>
        <a:bodyPr/>
        <a:lstStyle/>
        <a:p>
          <a:endParaRPr lang="en-US"/>
        </a:p>
      </dgm:t>
    </dgm:pt>
    <dgm:pt modelId="{7761A9B1-471F-445E-B950-78A8515081C2}" type="sibTrans" cxnId="{E0D3A1C2-495B-441F-A8E0-A0A9814BA094}">
      <dgm:prSet/>
      <dgm:spPr/>
      <dgm:t>
        <a:bodyPr/>
        <a:lstStyle/>
        <a:p>
          <a:endParaRPr lang="en-US"/>
        </a:p>
      </dgm:t>
    </dgm:pt>
    <dgm:pt modelId="{60113004-57A9-402D-B1B9-4DC6C47A162E}">
      <dgm:prSet/>
      <dgm:spPr/>
      <dgm:t>
        <a:bodyPr/>
        <a:lstStyle/>
        <a:p>
          <a:pPr>
            <a:buNone/>
          </a:pPr>
          <a:r>
            <a:rPr lang="en-US" b="1" dirty="0">
              <a:solidFill>
                <a:srgbClr val="FFFF00"/>
              </a:solidFill>
            </a:rPr>
            <a:t>Drivers identified:</a:t>
          </a:r>
          <a:r>
            <a:rPr lang="en-US" dirty="0">
              <a:solidFill>
                <a:srgbClr val="FFFF00"/>
              </a:solidFill>
            </a:rPr>
            <a:t> </a:t>
          </a:r>
        </a:p>
      </dgm:t>
    </dgm:pt>
    <dgm:pt modelId="{172789BB-16E3-415E-86E2-80DDFFF7976F}" type="parTrans" cxnId="{8C19A12C-8216-47E1-B83D-627F933588B8}">
      <dgm:prSet/>
      <dgm:spPr/>
      <dgm:t>
        <a:bodyPr/>
        <a:lstStyle/>
        <a:p>
          <a:endParaRPr lang="en-US"/>
        </a:p>
      </dgm:t>
    </dgm:pt>
    <dgm:pt modelId="{158089D6-2F8A-4DBA-9110-90861E5FA657}" type="sibTrans" cxnId="{8C19A12C-8216-47E1-B83D-627F933588B8}">
      <dgm:prSet/>
      <dgm:spPr/>
      <dgm:t>
        <a:bodyPr/>
        <a:lstStyle/>
        <a:p>
          <a:endParaRPr lang="en-US"/>
        </a:p>
      </dgm:t>
    </dgm:pt>
    <dgm:pt modelId="{2E4F5677-8030-42E0-B712-4C6233F6DA8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Weekly/day‑of‑week:</a:t>
          </a:r>
          <a:r>
            <a:rPr lang="en-US" dirty="0">
              <a:solidFill>
                <a:srgbClr val="00B0F0"/>
              </a:solidFill>
            </a:rPr>
            <a:t> </a:t>
          </a:r>
          <a:r>
            <a:rPr lang="en-US" dirty="0"/>
            <a:t>Weekend troughs reduce short‑term throughput.</a:t>
          </a:r>
        </a:p>
      </dgm:t>
    </dgm:pt>
    <dgm:pt modelId="{96E4A7D1-99A9-44FE-AD60-16805E38010F}" type="parTrans" cxnId="{FB306292-FFE6-44AA-90C2-80B82B2484A5}">
      <dgm:prSet/>
      <dgm:spPr/>
      <dgm:t>
        <a:bodyPr/>
        <a:lstStyle/>
        <a:p>
          <a:endParaRPr lang="en-US"/>
        </a:p>
      </dgm:t>
    </dgm:pt>
    <dgm:pt modelId="{C9C20ECF-CEED-478A-AA5B-932361907FB6}" type="sibTrans" cxnId="{FB306292-FFE6-44AA-90C2-80B82B2484A5}">
      <dgm:prSet/>
      <dgm:spPr/>
      <dgm:t>
        <a:bodyPr/>
        <a:lstStyle/>
        <a:p>
          <a:endParaRPr lang="en-US"/>
        </a:p>
      </dgm:t>
    </dgm:pt>
    <dgm:pt modelId="{38FFB332-55E0-4185-A0A0-BADEAD3F487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Yearly seasonality:</a:t>
          </a:r>
          <a:r>
            <a:rPr lang="en-US" dirty="0">
              <a:solidFill>
                <a:srgbClr val="00B0F0"/>
              </a:solidFill>
            </a:rPr>
            <a:t> </a:t>
          </a:r>
          <a:r>
            <a:rPr lang="en-US" dirty="0"/>
            <a:t>Seasonal peaks indicate high‑impact windows.</a:t>
          </a:r>
        </a:p>
      </dgm:t>
    </dgm:pt>
    <dgm:pt modelId="{9272382E-0B57-4FEF-AFB7-04743ABACF2D}" type="parTrans" cxnId="{94942507-B83E-432B-B1EB-A4E90C9EF8C6}">
      <dgm:prSet/>
      <dgm:spPr/>
      <dgm:t>
        <a:bodyPr/>
        <a:lstStyle/>
        <a:p>
          <a:endParaRPr lang="en-US"/>
        </a:p>
      </dgm:t>
    </dgm:pt>
    <dgm:pt modelId="{87BB0C69-B7CD-4EB8-A190-5C8679DA496F}" type="sibTrans" cxnId="{94942507-B83E-432B-B1EB-A4E90C9EF8C6}">
      <dgm:prSet/>
      <dgm:spPr/>
      <dgm:t>
        <a:bodyPr/>
        <a:lstStyle/>
        <a:p>
          <a:endParaRPr lang="en-US"/>
        </a:p>
      </dgm:t>
    </dgm:pt>
    <dgm:pt modelId="{A188B522-F1E8-4E47-9D3C-4128E3142FF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FFFF00"/>
              </a:solidFill>
            </a:rPr>
            <a:t>Actionable items:</a:t>
          </a:r>
          <a:endParaRPr lang="en-US" dirty="0">
            <a:solidFill>
              <a:srgbClr val="FFFF00"/>
            </a:solidFill>
          </a:endParaRPr>
        </a:p>
      </dgm:t>
    </dgm:pt>
    <dgm:pt modelId="{93AF3B73-88FD-430E-9801-A866175E841E}" type="parTrans" cxnId="{3CEB162F-478A-4FE8-A21D-45937CC1B2A5}">
      <dgm:prSet/>
      <dgm:spPr/>
      <dgm:t>
        <a:bodyPr/>
        <a:lstStyle/>
        <a:p>
          <a:endParaRPr lang="en-US"/>
        </a:p>
      </dgm:t>
    </dgm:pt>
    <dgm:pt modelId="{78864E4A-026E-422E-9A4F-B6536DE8C742}" type="sibTrans" cxnId="{3CEB162F-478A-4FE8-A21D-45937CC1B2A5}">
      <dgm:prSet/>
      <dgm:spPr/>
      <dgm:t>
        <a:bodyPr/>
        <a:lstStyle/>
        <a:p>
          <a:endParaRPr lang="en-US"/>
        </a:p>
      </dgm:t>
    </dgm:pt>
    <dgm:pt modelId="{0BDEBABC-945D-4698-AE88-02838C47A15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Extend</a:t>
          </a:r>
          <a:r>
            <a:rPr lang="en-US" b="1" dirty="0"/>
            <a:t> weekend and flexible-hour access</a:t>
          </a:r>
          <a:r>
            <a:rPr lang="en-US" dirty="0"/>
            <a:t> to reach working populations.</a:t>
          </a:r>
        </a:p>
      </dgm:t>
    </dgm:pt>
    <dgm:pt modelId="{3008DEE9-BBEC-4371-9C63-8770D250D2E4}" type="parTrans" cxnId="{7D9D38F4-9D16-4DD3-96B6-DD18BEB1EAA1}">
      <dgm:prSet/>
      <dgm:spPr/>
      <dgm:t>
        <a:bodyPr/>
        <a:lstStyle/>
        <a:p>
          <a:endParaRPr lang="en-US"/>
        </a:p>
      </dgm:t>
    </dgm:pt>
    <dgm:pt modelId="{7E0D3CDC-CFB2-4482-8D7C-7D150C50DB7E}" type="sibTrans" cxnId="{7D9D38F4-9D16-4DD3-96B6-DD18BEB1EAA1}">
      <dgm:prSet/>
      <dgm:spPr/>
      <dgm:t>
        <a:bodyPr/>
        <a:lstStyle/>
        <a:p>
          <a:endParaRPr lang="en-US"/>
        </a:p>
      </dgm:t>
    </dgm:pt>
    <dgm:pt modelId="{8862D4C9-A898-44D5-9274-2610D34E6CF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Target</a:t>
          </a:r>
          <a:r>
            <a:rPr lang="en-US" b="1" dirty="0"/>
            <a:t> outreach to low‑coverage districts</a:t>
          </a:r>
          <a:r>
            <a:rPr lang="en-US" dirty="0"/>
            <a:t> using micro‑planning and mobile teams.</a:t>
          </a:r>
        </a:p>
      </dgm:t>
    </dgm:pt>
    <dgm:pt modelId="{B050A3FF-D01B-4E83-92DD-CF15E689B4F6}" type="parTrans" cxnId="{065EDF72-A299-4C3F-9F2F-DEF54F46A193}">
      <dgm:prSet/>
      <dgm:spPr/>
      <dgm:t>
        <a:bodyPr/>
        <a:lstStyle/>
        <a:p>
          <a:endParaRPr lang="en-US"/>
        </a:p>
      </dgm:t>
    </dgm:pt>
    <dgm:pt modelId="{94C6F456-AAD4-40AA-955B-CCCE29393504}" type="sibTrans" cxnId="{065EDF72-A299-4C3F-9F2F-DEF54F46A193}">
      <dgm:prSet/>
      <dgm:spPr/>
      <dgm:t>
        <a:bodyPr/>
        <a:lstStyle/>
        <a:p>
          <a:endParaRPr lang="en-US"/>
        </a:p>
      </dgm:t>
    </dgm:pt>
    <dgm:pt modelId="{18DB6E58-A557-4396-851B-5A09424D927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Schedule </a:t>
          </a:r>
          <a:r>
            <a:rPr lang="en-US" b="1" dirty="0"/>
            <a:t>focused campaigns during seasonal peaks</a:t>
          </a:r>
          <a:r>
            <a:rPr lang="en-US" dirty="0"/>
            <a:t> to maximize uptake.</a:t>
          </a:r>
        </a:p>
      </dgm:t>
    </dgm:pt>
    <dgm:pt modelId="{BA0CFEC3-5BC5-4D97-922F-D711D8EC9596}" type="parTrans" cxnId="{B64E8D5A-38C0-44B9-A413-1E8C568120D9}">
      <dgm:prSet/>
      <dgm:spPr/>
      <dgm:t>
        <a:bodyPr/>
        <a:lstStyle/>
        <a:p>
          <a:endParaRPr lang="en-US"/>
        </a:p>
      </dgm:t>
    </dgm:pt>
    <dgm:pt modelId="{55529FAF-F0DF-4DA5-B70C-38F7329FFFA0}" type="sibTrans" cxnId="{B64E8D5A-38C0-44B9-A413-1E8C568120D9}">
      <dgm:prSet/>
      <dgm:spPr/>
      <dgm:t>
        <a:bodyPr/>
        <a:lstStyle/>
        <a:p>
          <a:endParaRPr lang="en-US"/>
        </a:p>
      </dgm:t>
    </dgm:pt>
    <dgm:pt modelId="{FA5F3D3E-2A9D-4AD2-8959-F651C93D2B1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00B0F0"/>
              </a:solidFill>
            </a:rPr>
            <a:t>Use</a:t>
          </a:r>
          <a:r>
            <a:rPr lang="en-US" b="1" dirty="0"/>
            <a:t> component insights</a:t>
          </a:r>
          <a:r>
            <a:rPr lang="en-US" dirty="0"/>
            <a:t> to prioritize limited resources where they’ll have the greatest marginal impact.</a:t>
          </a:r>
        </a:p>
      </dgm:t>
    </dgm:pt>
    <dgm:pt modelId="{84F4F901-0A42-4D82-8B8B-89D6264FDF72}" type="parTrans" cxnId="{5639E393-2638-467D-A71D-BD56FE6C976B}">
      <dgm:prSet/>
      <dgm:spPr/>
      <dgm:t>
        <a:bodyPr/>
        <a:lstStyle/>
        <a:p>
          <a:endParaRPr lang="en-US"/>
        </a:p>
      </dgm:t>
    </dgm:pt>
    <dgm:pt modelId="{07463CDC-A0DF-46C9-B7EA-89FE63039E17}" type="sibTrans" cxnId="{5639E393-2638-467D-A71D-BD56FE6C976B}">
      <dgm:prSet/>
      <dgm:spPr/>
      <dgm:t>
        <a:bodyPr/>
        <a:lstStyle/>
        <a:p>
          <a:endParaRPr lang="en-US"/>
        </a:p>
      </dgm:t>
    </dgm:pt>
    <dgm:pt modelId="{B21FF44E-482E-46D6-BE1C-E474AB02419E}" type="pres">
      <dgm:prSet presAssocID="{18AA0C42-7CE2-4E43-BCB7-64E0A550C52C}" presName="linear" presStyleCnt="0">
        <dgm:presLayoutVars>
          <dgm:animLvl val="lvl"/>
          <dgm:resizeHandles val="exact"/>
        </dgm:presLayoutVars>
      </dgm:prSet>
      <dgm:spPr/>
    </dgm:pt>
    <dgm:pt modelId="{33FC05FA-1764-4C2B-A651-27799178C643}" type="pres">
      <dgm:prSet presAssocID="{23FF35B3-96F9-44A8-92ED-C46C24F7C0F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6644C03-900B-459A-909C-981E2485AE9A}" type="pres">
      <dgm:prSet presAssocID="{23FF35B3-96F9-44A8-92ED-C46C24F7C0F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4942507-B83E-432B-B1EB-A4E90C9EF8C6}" srcId="{60113004-57A9-402D-B1B9-4DC6C47A162E}" destId="{38FFB332-55E0-4185-A0A0-BADEAD3F487E}" srcOrd="1" destOrd="0" parTransId="{9272382E-0B57-4FEF-AFB7-04743ABACF2D}" sibTransId="{87BB0C69-B7CD-4EB8-A190-5C8679DA496F}"/>
    <dgm:cxn modelId="{7833600A-039B-4ECA-AB88-34784716704C}" type="presOf" srcId="{A188B522-F1E8-4E47-9D3C-4128E3142FF6}" destId="{16644C03-900B-459A-909C-981E2485AE9A}" srcOrd="0" destOrd="3" presId="urn:microsoft.com/office/officeart/2005/8/layout/vList2"/>
    <dgm:cxn modelId="{8C19A12C-8216-47E1-B83D-627F933588B8}" srcId="{23FF35B3-96F9-44A8-92ED-C46C24F7C0F0}" destId="{60113004-57A9-402D-B1B9-4DC6C47A162E}" srcOrd="0" destOrd="0" parTransId="{172789BB-16E3-415E-86E2-80DDFFF7976F}" sibTransId="{158089D6-2F8A-4DBA-9110-90861E5FA657}"/>
    <dgm:cxn modelId="{3CEB162F-478A-4FE8-A21D-45937CC1B2A5}" srcId="{23FF35B3-96F9-44A8-92ED-C46C24F7C0F0}" destId="{A188B522-F1E8-4E47-9D3C-4128E3142FF6}" srcOrd="1" destOrd="0" parTransId="{93AF3B73-88FD-430E-9801-A866175E841E}" sibTransId="{78864E4A-026E-422E-9A4F-B6536DE8C742}"/>
    <dgm:cxn modelId="{C70AFD33-1578-4D8E-947F-8D8C8DAB9DD0}" type="presOf" srcId="{38FFB332-55E0-4185-A0A0-BADEAD3F487E}" destId="{16644C03-900B-459A-909C-981E2485AE9A}" srcOrd="0" destOrd="2" presId="urn:microsoft.com/office/officeart/2005/8/layout/vList2"/>
    <dgm:cxn modelId="{A71B0D3A-0F54-49CA-8DE6-5F01003AD551}" type="presOf" srcId="{18AA0C42-7CE2-4E43-BCB7-64E0A550C52C}" destId="{B21FF44E-482E-46D6-BE1C-E474AB02419E}" srcOrd="0" destOrd="0" presId="urn:microsoft.com/office/officeart/2005/8/layout/vList2"/>
    <dgm:cxn modelId="{065EDF72-A299-4C3F-9F2F-DEF54F46A193}" srcId="{23FF35B3-96F9-44A8-92ED-C46C24F7C0F0}" destId="{8862D4C9-A898-44D5-9274-2610D34E6CF7}" srcOrd="3" destOrd="0" parTransId="{B050A3FF-D01B-4E83-92DD-CF15E689B4F6}" sibTransId="{94C6F456-AAD4-40AA-955B-CCCE29393504}"/>
    <dgm:cxn modelId="{B64E8D5A-38C0-44B9-A413-1E8C568120D9}" srcId="{23FF35B3-96F9-44A8-92ED-C46C24F7C0F0}" destId="{18DB6E58-A557-4396-851B-5A09424D9274}" srcOrd="4" destOrd="0" parTransId="{BA0CFEC3-5BC5-4D97-922F-D711D8EC9596}" sibTransId="{55529FAF-F0DF-4DA5-B70C-38F7329FFFA0}"/>
    <dgm:cxn modelId="{FB306292-FFE6-44AA-90C2-80B82B2484A5}" srcId="{60113004-57A9-402D-B1B9-4DC6C47A162E}" destId="{2E4F5677-8030-42E0-B712-4C6233F6DA8C}" srcOrd="0" destOrd="0" parTransId="{96E4A7D1-99A9-44FE-AD60-16805E38010F}" sibTransId="{C9C20ECF-CEED-478A-AA5B-932361907FB6}"/>
    <dgm:cxn modelId="{5639E393-2638-467D-A71D-BD56FE6C976B}" srcId="{23FF35B3-96F9-44A8-92ED-C46C24F7C0F0}" destId="{FA5F3D3E-2A9D-4AD2-8959-F651C93D2B15}" srcOrd="5" destOrd="0" parTransId="{84F4F901-0A42-4D82-8B8B-89D6264FDF72}" sibTransId="{07463CDC-A0DF-46C9-B7EA-89FE63039E17}"/>
    <dgm:cxn modelId="{6DB3609D-E06A-407F-80ED-01C9114EA8E8}" type="presOf" srcId="{FA5F3D3E-2A9D-4AD2-8959-F651C93D2B15}" destId="{16644C03-900B-459A-909C-981E2485AE9A}" srcOrd="0" destOrd="7" presId="urn:microsoft.com/office/officeart/2005/8/layout/vList2"/>
    <dgm:cxn modelId="{B62776A0-AC92-4164-9F6C-9ADF16FEF69F}" type="presOf" srcId="{8862D4C9-A898-44D5-9274-2610D34E6CF7}" destId="{16644C03-900B-459A-909C-981E2485AE9A}" srcOrd="0" destOrd="5" presId="urn:microsoft.com/office/officeart/2005/8/layout/vList2"/>
    <dgm:cxn modelId="{24894CA3-E557-4BF2-A579-AD0ED255D1DA}" type="presOf" srcId="{0BDEBABC-945D-4698-AE88-02838C47A158}" destId="{16644C03-900B-459A-909C-981E2485AE9A}" srcOrd="0" destOrd="4" presId="urn:microsoft.com/office/officeart/2005/8/layout/vList2"/>
    <dgm:cxn modelId="{9B1CD9B3-64A9-4832-A573-7969CEA0E7B4}" type="presOf" srcId="{18DB6E58-A557-4396-851B-5A09424D9274}" destId="{16644C03-900B-459A-909C-981E2485AE9A}" srcOrd="0" destOrd="6" presId="urn:microsoft.com/office/officeart/2005/8/layout/vList2"/>
    <dgm:cxn modelId="{E0D3A1C2-495B-441F-A8E0-A0A9814BA094}" srcId="{18AA0C42-7CE2-4E43-BCB7-64E0A550C52C}" destId="{23FF35B3-96F9-44A8-92ED-C46C24F7C0F0}" srcOrd="0" destOrd="0" parTransId="{ED7C6091-B436-440E-A039-A341446E3996}" sibTransId="{7761A9B1-471F-445E-B950-78A8515081C2}"/>
    <dgm:cxn modelId="{3D4D08C3-5FE0-4305-BC99-39506287FE8E}" type="presOf" srcId="{60113004-57A9-402D-B1B9-4DC6C47A162E}" destId="{16644C03-900B-459A-909C-981E2485AE9A}" srcOrd="0" destOrd="0" presId="urn:microsoft.com/office/officeart/2005/8/layout/vList2"/>
    <dgm:cxn modelId="{525CC3CA-EC58-4C41-98C5-012B3DBD2F10}" type="presOf" srcId="{23FF35B3-96F9-44A8-92ED-C46C24F7C0F0}" destId="{33FC05FA-1764-4C2B-A651-27799178C643}" srcOrd="0" destOrd="0" presId="urn:microsoft.com/office/officeart/2005/8/layout/vList2"/>
    <dgm:cxn modelId="{756C11E0-EFBE-4495-90D0-0BFDF672720E}" type="presOf" srcId="{2E4F5677-8030-42E0-B712-4C6233F6DA8C}" destId="{16644C03-900B-459A-909C-981E2485AE9A}" srcOrd="0" destOrd="1" presId="urn:microsoft.com/office/officeart/2005/8/layout/vList2"/>
    <dgm:cxn modelId="{7D9D38F4-9D16-4DD3-96B6-DD18BEB1EAA1}" srcId="{23FF35B3-96F9-44A8-92ED-C46C24F7C0F0}" destId="{0BDEBABC-945D-4698-AE88-02838C47A158}" srcOrd="2" destOrd="0" parTransId="{3008DEE9-BBEC-4371-9C63-8770D250D2E4}" sibTransId="{7E0D3CDC-CFB2-4482-8D7C-7D150C50DB7E}"/>
    <dgm:cxn modelId="{1A81F9A6-4DBA-42C2-B8D8-0FF52C0924C8}" type="presParOf" srcId="{B21FF44E-482E-46D6-BE1C-E474AB02419E}" destId="{33FC05FA-1764-4C2B-A651-27799178C643}" srcOrd="0" destOrd="0" presId="urn:microsoft.com/office/officeart/2005/8/layout/vList2"/>
    <dgm:cxn modelId="{F29EEF9E-7E06-4FE9-BEE6-848F65C65A52}" type="presParOf" srcId="{B21FF44E-482E-46D6-BE1C-E474AB02419E}" destId="{16644C03-900B-459A-909C-981E2485AE9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AA0C42-7CE2-4E43-BCB7-64E0A550C5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FF35B3-96F9-44A8-92ED-C46C24F7C0F0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Comparative Insights &amp; Strategic Recommendations</a:t>
          </a:r>
        </a:p>
      </dgm:t>
    </dgm:pt>
    <dgm:pt modelId="{ED7C6091-B436-440E-A039-A341446E3996}" type="parTrans" cxnId="{E0D3A1C2-495B-441F-A8E0-A0A9814BA094}">
      <dgm:prSet/>
      <dgm:spPr/>
      <dgm:t>
        <a:bodyPr/>
        <a:lstStyle/>
        <a:p>
          <a:endParaRPr lang="en-US"/>
        </a:p>
      </dgm:t>
    </dgm:pt>
    <dgm:pt modelId="{7761A9B1-471F-445E-B950-78A8515081C2}" type="sibTrans" cxnId="{E0D3A1C2-495B-441F-A8E0-A0A9814BA094}">
      <dgm:prSet/>
      <dgm:spPr/>
      <dgm:t>
        <a:bodyPr/>
        <a:lstStyle/>
        <a:p>
          <a:endParaRPr lang="en-US"/>
        </a:p>
      </dgm:t>
    </dgm:pt>
    <dgm:pt modelId="{60113004-57A9-402D-B1B9-4DC6C47A162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FFFF00"/>
              </a:solidFill>
            </a:rPr>
            <a:t>Comparative snapshot: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U.S. shows declining daily vaccinations with widening forecast uncertainty; India shows continued cumulative growth with slowing marginal gains. </a:t>
          </a:r>
        </a:p>
      </dgm:t>
    </dgm:pt>
    <dgm:pt modelId="{172789BB-16E3-415E-86E2-80DDFFF7976F}" type="parTrans" cxnId="{8C19A12C-8216-47E1-B83D-627F933588B8}">
      <dgm:prSet/>
      <dgm:spPr/>
      <dgm:t>
        <a:bodyPr/>
        <a:lstStyle/>
        <a:p>
          <a:endParaRPr lang="en-US"/>
        </a:p>
      </dgm:t>
    </dgm:pt>
    <dgm:pt modelId="{158089D6-2F8A-4DBA-9110-90861E5FA657}" type="sibTrans" cxnId="{8C19A12C-8216-47E1-B83D-627F933588B8}">
      <dgm:prSet/>
      <dgm:spPr/>
      <dgm:t>
        <a:bodyPr/>
        <a:lstStyle/>
        <a:p>
          <a:endParaRPr lang="en-US"/>
        </a:p>
      </dgm:t>
    </dgm:pt>
    <dgm:pt modelId="{C2132FE7-BACA-4819-972F-D40CC2C38E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FFFF00"/>
              </a:solidFill>
            </a:rPr>
            <a:t>Strategic priority: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Use country‑specific tactics — stabilize throughput in the U.S.; shift to targeted outreach in India.</a:t>
          </a:r>
        </a:p>
      </dgm:t>
    </dgm:pt>
    <dgm:pt modelId="{FA2953FF-D043-438F-AA24-220D6F366AE2}" type="parTrans" cxnId="{A7A54E61-5F0D-400B-B652-1FC68ADAB635}">
      <dgm:prSet/>
      <dgm:spPr/>
      <dgm:t>
        <a:bodyPr/>
        <a:lstStyle/>
        <a:p>
          <a:endParaRPr lang="en-US"/>
        </a:p>
      </dgm:t>
    </dgm:pt>
    <dgm:pt modelId="{C156227F-AEB2-401A-8A77-03A51A8AE75A}" type="sibTrans" cxnId="{A7A54E61-5F0D-400B-B652-1FC68ADAB635}">
      <dgm:prSet/>
      <dgm:spPr/>
      <dgm:t>
        <a:bodyPr/>
        <a:lstStyle/>
        <a:p>
          <a:endParaRPr lang="en-US"/>
        </a:p>
      </dgm:t>
    </dgm:pt>
    <dgm:pt modelId="{D1980AAB-122A-4632-A6D3-030BED59B1B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FFFF00"/>
              </a:solidFill>
            </a:rPr>
            <a:t>Resource guidance: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Allocate flexible staffing and buffer supplies in the U.S.; concentrate mobile teams and micro‑planning resources in India.</a:t>
          </a:r>
        </a:p>
      </dgm:t>
    </dgm:pt>
    <dgm:pt modelId="{31D3888F-A764-4399-9A0F-C9F57A3D43A9}" type="parTrans" cxnId="{2C44E2BD-22C6-47BE-8207-783191A4351B}">
      <dgm:prSet/>
      <dgm:spPr/>
      <dgm:t>
        <a:bodyPr/>
        <a:lstStyle/>
        <a:p>
          <a:endParaRPr lang="en-US"/>
        </a:p>
      </dgm:t>
    </dgm:pt>
    <dgm:pt modelId="{E6DCCCDD-FF22-48F0-A329-499567293DEA}" type="sibTrans" cxnId="{2C44E2BD-22C6-47BE-8207-783191A4351B}">
      <dgm:prSet/>
      <dgm:spPr/>
      <dgm:t>
        <a:bodyPr/>
        <a:lstStyle/>
        <a:p>
          <a:endParaRPr lang="en-US"/>
        </a:p>
      </dgm:t>
    </dgm:pt>
    <dgm:pt modelId="{8B2B2EB1-7058-41EE-B59B-786E6025716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rgbClr val="FFFF00"/>
              </a:solidFill>
            </a:rPr>
            <a:t>Shared operational pattern: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Both countries display weekend troughs and holiday effects that reduce short‑term throughput.</a:t>
          </a:r>
        </a:p>
      </dgm:t>
    </dgm:pt>
    <dgm:pt modelId="{D8035901-590D-477B-A888-166E12DEA008}" type="parTrans" cxnId="{77A84BD6-3FA0-42C6-9A64-B2EA1D46B999}">
      <dgm:prSet/>
      <dgm:spPr/>
    </dgm:pt>
    <dgm:pt modelId="{4932A9B1-BF5C-44C8-A9C0-8E5BAB7ACDC5}" type="sibTrans" cxnId="{77A84BD6-3FA0-42C6-9A64-B2EA1D46B999}">
      <dgm:prSet/>
      <dgm:spPr/>
    </dgm:pt>
    <dgm:pt modelId="{D16CDCC3-7ED8-48BF-A624-396027C98140}" type="pres">
      <dgm:prSet presAssocID="{18AA0C42-7CE2-4E43-BCB7-64E0A550C52C}" presName="linear" presStyleCnt="0">
        <dgm:presLayoutVars>
          <dgm:animLvl val="lvl"/>
          <dgm:resizeHandles val="exact"/>
        </dgm:presLayoutVars>
      </dgm:prSet>
      <dgm:spPr/>
    </dgm:pt>
    <dgm:pt modelId="{C6864D0B-8F93-4455-8A24-66A5D2789E8F}" type="pres">
      <dgm:prSet presAssocID="{23FF35B3-96F9-44A8-92ED-C46C24F7C0F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5B4DC3D-D6D5-4A54-82F0-A45C852C8E34}" type="pres">
      <dgm:prSet presAssocID="{23FF35B3-96F9-44A8-92ED-C46C24F7C0F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3B7C11A-D408-4BAD-BF83-B37BEF9F9B76}" type="presOf" srcId="{23FF35B3-96F9-44A8-92ED-C46C24F7C0F0}" destId="{C6864D0B-8F93-4455-8A24-66A5D2789E8F}" srcOrd="0" destOrd="0" presId="urn:microsoft.com/office/officeart/2005/8/layout/vList2"/>
    <dgm:cxn modelId="{8C19A12C-8216-47E1-B83D-627F933588B8}" srcId="{23FF35B3-96F9-44A8-92ED-C46C24F7C0F0}" destId="{60113004-57A9-402D-B1B9-4DC6C47A162E}" srcOrd="0" destOrd="0" parTransId="{172789BB-16E3-415E-86E2-80DDFFF7976F}" sibTransId="{158089D6-2F8A-4DBA-9110-90861E5FA657}"/>
    <dgm:cxn modelId="{1E7EAE5E-225B-4831-8B77-328DD460217B}" type="presOf" srcId="{8B2B2EB1-7058-41EE-B59B-786E6025716B}" destId="{C5B4DC3D-D6D5-4A54-82F0-A45C852C8E34}" srcOrd="0" destOrd="1" presId="urn:microsoft.com/office/officeart/2005/8/layout/vList2"/>
    <dgm:cxn modelId="{A7A54E61-5F0D-400B-B652-1FC68ADAB635}" srcId="{23FF35B3-96F9-44A8-92ED-C46C24F7C0F0}" destId="{C2132FE7-BACA-4819-972F-D40CC2C38ED7}" srcOrd="2" destOrd="0" parTransId="{FA2953FF-D043-438F-AA24-220D6F366AE2}" sibTransId="{C156227F-AEB2-401A-8A77-03A51A8AE75A}"/>
    <dgm:cxn modelId="{4EE29FBB-2724-4634-91AD-01A5A2066532}" type="presOf" srcId="{C2132FE7-BACA-4819-972F-D40CC2C38ED7}" destId="{C5B4DC3D-D6D5-4A54-82F0-A45C852C8E34}" srcOrd="0" destOrd="2" presId="urn:microsoft.com/office/officeart/2005/8/layout/vList2"/>
    <dgm:cxn modelId="{2C44E2BD-22C6-47BE-8207-783191A4351B}" srcId="{23FF35B3-96F9-44A8-92ED-C46C24F7C0F0}" destId="{D1980AAB-122A-4632-A6D3-030BED59B1BB}" srcOrd="3" destOrd="0" parTransId="{31D3888F-A764-4399-9A0F-C9F57A3D43A9}" sibTransId="{E6DCCCDD-FF22-48F0-A329-499567293DEA}"/>
    <dgm:cxn modelId="{E0D3A1C2-495B-441F-A8E0-A0A9814BA094}" srcId="{18AA0C42-7CE2-4E43-BCB7-64E0A550C52C}" destId="{23FF35B3-96F9-44A8-92ED-C46C24F7C0F0}" srcOrd="0" destOrd="0" parTransId="{ED7C6091-B436-440E-A039-A341446E3996}" sibTransId="{7761A9B1-471F-445E-B950-78A8515081C2}"/>
    <dgm:cxn modelId="{8B3DBECE-CC27-4F58-894E-04A54EA536D5}" type="presOf" srcId="{18AA0C42-7CE2-4E43-BCB7-64E0A550C52C}" destId="{D16CDCC3-7ED8-48BF-A624-396027C98140}" srcOrd="0" destOrd="0" presId="urn:microsoft.com/office/officeart/2005/8/layout/vList2"/>
    <dgm:cxn modelId="{77A84BD6-3FA0-42C6-9A64-B2EA1D46B999}" srcId="{23FF35B3-96F9-44A8-92ED-C46C24F7C0F0}" destId="{8B2B2EB1-7058-41EE-B59B-786E6025716B}" srcOrd="1" destOrd="0" parTransId="{D8035901-590D-477B-A888-166E12DEA008}" sibTransId="{4932A9B1-BF5C-44C8-A9C0-8E5BAB7ACDC5}"/>
    <dgm:cxn modelId="{6BF19BE9-34A7-4DF7-B6DF-9F3ACDF4828C}" type="presOf" srcId="{D1980AAB-122A-4632-A6D3-030BED59B1BB}" destId="{C5B4DC3D-D6D5-4A54-82F0-A45C852C8E34}" srcOrd="0" destOrd="3" presId="urn:microsoft.com/office/officeart/2005/8/layout/vList2"/>
    <dgm:cxn modelId="{9F8759EA-B213-44AE-92B7-B481C4E70485}" type="presOf" srcId="{60113004-57A9-402D-B1B9-4DC6C47A162E}" destId="{C5B4DC3D-D6D5-4A54-82F0-A45C852C8E34}" srcOrd="0" destOrd="0" presId="urn:microsoft.com/office/officeart/2005/8/layout/vList2"/>
    <dgm:cxn modelId="{5798910C-E25E-4F9C-84EE-2C4506B4D9B3}" type="presParOf" srcId="{D16CDCC3-7ED8-48BF-A624-396027C98140}" destId="{C6864D0B-8F93-4455-8A24-66A5D2789E8F}" srcOrd="0" destOrd="0" presId="urn:microsoft.com/office/officeart/2005/8/layout/vList2"/>
    <dgm:cxn modelId="{B49C0582-8691-4D0F-8CA4-FBF800416F07}" type="presParOf" srcId="{D16CDCC3-7ED8-48BF-A624-396027C98140}" destId="{C5B4DC3D-D6D5-4A54-82F0-A45C852C8E3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97137E9-7715-4975-AB63-B5F656DB0E8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F56985-F58B-4E0E-9DF1-ED7598051D8A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Three Prioritized Actions</a:t>
          </a:r>
          <a:endParaRPr lang="en-US" dirty="0">
            <a:solidFill>
              <a:srgbClr val="FFFF00"/>
            </a:solidFill>
          </a:endParaRPr>
        </a:p>
      </dgm:t>
    </dgm:pt>
    <dgm:pt modelId="{5B317A97-B984-496E-99AA-DE18CD747BFC}" type="parTrans" cxnId="{D2600B05-C921-41E5-AA10-AF92864E4A69}">
      <dgm:prSet/>
      <dgm:spPr/>
      <dgm:t>
        <a:bodyPr/>
        <a:lstStyle/>
        <a:p>
          <a:endParaRPr lang="en-US"/>
        </a:p>
      </dgm:t>
    </dgm:pt>
    <dgm:pt modelId="{8F8A3B92-CD1C-438C-BB10-051E90910CD5}" type="sibTrans" cxnId="{D2600B05-C921-41E5-AA10-AF92864E4A69}">
      <dgm:prSet/>
      <dgm:spPr/>
      <dgm:t>
        <a:bodyPr/>
        <a:lstStyle/>
        <a:p>
          <a:endParaRPr lang="en-US"/>
        </a:p>
      </dgm:t>
    </dgm:pt>
    <dgm:pt modelId="{90149249-ADBF-45B2-930F-0C7669CA44A6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U.S. </a:t>
          </a:r>
          <a:r>
            <a:rPr lang="en-US" b="1" dirty="0"/>
            <a:t>— </a:t>
          </a:r>
          <a:r>
            <a:rPr lang="en-US" b="1" dirty="0">
              <a:solidFill>
                <a:srgbClr val="FFFF00"/>
              </a:solidFill>
            </a:rPr>
            <a:t>Build flex plans: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Use uncertainty bands to trigger staffing/supply scale‑up or scale‑down thresholds.</a:t>
          </a:r>
        </a:p>
      </dgm:t>
    </dgm:pt>
    <dgm:pt modelId="{6A026492-1868-4863-8C9E-4CFE557D7012}" type="parTrans" cxnId="{C5F09C9C-C824-4672-9770-64FE2793105F}">
      <dgm:prSet/>
      <dgm:spPr/>
      <dgm:t>
        <a:bodyPr/>
        <a:lstStyle/>
        <a:p>
          <a:endParaRPr lang="en-US"/>
        </a:p>
      </dgm:t>
    </dgm:pt>
    <dgm:pt modelId="{0B52BB12-FE4C-44C4-99AD-99D8DC5510B5}" type="sibTrans" cxnId="{C5F09C9C-C824-4672-9770-64FE2793105F}">
      <dgm:prSet/>
      <dgm:spPr/>
      <dgm:t>
        <a:bodyPr/>
        <a:lstStyle/>
        <a:p>
          <a:endParaRPr lang="en-US"/>
        </a:p>
      </dgm:t>
    </dgm:pt>
    <dgm:pt modelId="{A047D656-BA40-438C-8186-A6D4B8B05168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India</a:t>
          </a:r>
          <a:r>
            <a:rPr lang="en-US" b="1" dirty="0"/>
            <a:t> — </a:t>
          </a:r>
          <a:r>
            <a:rPr lang="en-US" b="1" dirty="0">
              <a:solidFill>
                <a:srgbClr val="FFFF00"/>
              </a:solidFill>
            </a:rPr>
            <a:t>Target remaining pockets: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Deploy mobile teams, extended hours, and micro‑plans in low‑coverage districts.</a:t>
          </a:r>
        </a:p>
      </dgm:t>
    </dgm:pt>
    <dgm:pt modelId="{4DA3947F-2949-42F1-AE08-97A99C82D728}" type="parTrans" cxnId="{E3BDC046-B0A8-46F0-80BE-BF1F2F50FEFA}">
      <dgm:prSet/>
      <dgm:spPr/>
      <dgm:t>
        <a:bodyPr/>
        <a:lstStyle/>
        <a:p>
          <a:endParaRPr lang="en-US"/>
        </a:p>
      </dgm:t>
    </dgm:pt>
    <dgm:pt modelId="{7127D3A9-5783-4EE8-B21C-04AABAB0F453}" type="sibTrans" cxnId="{E3BDC046-B0A8-46F0-80BE-BF1F2F50FEFA}">
      <dgm:prSet/>
      <dgm:spPr/>
      <dgm:t>
        <a:bodyPr/>
        <a:lstStyle/>
        <a:p>
          <a:endParaRPr lang="en-US"/>
        </a:p>
      </dgm:t>
    </dgm:pt>
    <dgm:pt modelId="{1FC5EF1A-9F1E-4BDC-8DD6-3AC6334CC5E7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Both</a:t>
          </a:r>
          <a:r>
            <a:rPr lang="en-US" b="1" dirty="0"/>
            <a:t> — </a:t>
          </a:r>
          <a:r>
            <a:rPr lang="en-US" b="1" dirty="0">
              <a:solidFill>
                <a:srgbClr val="FFFF00"/>
              </a:solidFill>
            </a:rPr>
            <a:t>Exploit timing: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Schedule campaigns around seasonal peaks and reduce operational gaps on weekends and holidays.</a:t>
          </a:r>
        </a:p>
      </dgm:t>
    </dgm:pt>
    <dgm:pt modelId="{38231CD9-4E23-43C9-AC7D-EEC830BAEF29}" type="parTrans" cxnId="{101CDB24-4AAB-44D1-B9ED-3F86E9C209DA}">
      <dgm:prSet/>
      <dgm:spPr/>
      <dgm:t>
        <a:bodyPr/>
        <a:lstStyle/>
        <a:p>
          <a:endParaRPr lang="en-US"/>
        </a:p>
      </dgm:t>
    </dgm:pt>
    <dgm:pt modelId="{9D1DB9A7-4A24-4EC4-AFB0-91F60E2D5002}" type="sibTrans" cxnId="{101CDB24-4AAB-44D1-B9ED-3F86E9C209DA}">
      <dgm:prSet/>
      <dgm:spPr/>
      <dgm:t>
        <a:bodyPr/>
        <a:lstStyle/>
        <a:p>
          <a:endParaRPr lang="en-US"/>
        </a:p>
      </dgm:t>
    </dgm:pt>
    <dgm:pt modelId="{3630FB57-36B4-4A8E-9BE7-F25A196B5158}" type="pres">
      <dgm:prSet presAssocID="{597137E9-7715-4975-AB63-B5F656DB0E82}" presName="vert0" presStyleCnt="0">
        <dgm:presLayoutVars>
          <dgm:dir/>
          <dgm:animOne val="branch"/>
          <dgm:animLvl val="lvl"/>
        </dgm:presLayoutVars>
      </dgm:prSet>
      <dgm:spPr/>
    </dgm:pt>
    <dgm:pt modelId="{2FBCED4A-42A5-4E18-AFC5-E80820E355EB}" type="pres">
      <dgm:prSet presAssocID="{97F56985-F58B-4E0E-9DF1-ED7598051D8A}" presName="thickLine" presStyleLbl="alignNode1" presStyleIdx="0" presStyleCnt="1"/>
      <dgm:spPr/>
    </dgm:pt>
    <dgm:pt modelId="{BEC77C5A-CDEC-4BE3-9BCA-9562BE29D867}" type="pres">
      <dgm:prSet presAssocID="{97F56985-F58B-4E0E-9DF1-ED7598051D8A}" presName="horz1" presStyleCnt="0"/>
      <dgm:spPr/>
    </dgm:pt>
    <dgm:pt modelId="{8AC252C7-485C-4D12-93A5-8A21BEAF84AD}" type="pres">
      <dgm:prSet presAssocID="{97F56985-F58B-4E0E-9DF1-ED7598051D8A}" presName="tx1" presStyleLbl="revTx" presStyleIdx="0" presStyleCnt="4"/>
      <dgm:spPr/>
    </dgm:pt>
    <dgm:pt modelId="{E06411E8-7622-4283-86E0-FB5D2C83BB35}" type="pres">
      <dgm:prSet presAssocID="{97F56985-F58B-4E0E-9DF1-ED7598051D8A}" presName="vert1" presStyleCnt="0"/>
      <dgm:spPr/>
    </dgm:pt>
    <dgm:pt modelId="{0EC1CED3-0089-449C-BE10-C3769F445A12}" type="pres">
      <dgm:prSet presAssocID="{90149249-ADBF-45B2-930F-0C7669CA44A6}" presName="vertSpace2a" presStyleCnt="0"/>
      <dgm:spPr/>
    </dgm:pt>
    <dgm:pt modelId="{2476D00A-5EA7-45BC-8106-B976215A6CA0}" type="pres">
      <dgm:prSet presAssocID="{90149249-ADBF-45B2-930F-0C7669CA44A6}" presName="horz2" presStyleCnt="0"/>
      <dgm:spPr/>
    </dgm:pt>
    <dgm:pt modelId="{53E78DE2-42B9-43A1-BC99-328D9697F5C5}" type="pres">
      <dgm:prSet presAssocID="{90149249-ADBF-45B2-930F-0C7669CA44A6}" presName="horzSpace2" presStyleCnt="0"/>
      <dgm:spPr/>
    </dgm:pt>
    <dgm:pt modelId="{01FF96D4-B294-4787-AF45-67F36F6267E2}" type="pres">
      <dgm:prSet presAssocID="{90149249-ADBF-45B2-930F-0C7669CA44A6}" presName="tx2" presStyleLbl="revTx" presStyleIdx="1" presStyleCnt="4"/>
      <dgm:spPr/>
    </dgm:pt>
    <dgm:pt modelId="{1A23A63B-3AE1-458D-92A2-BAA6CEABF768}" type="pres">
      <dgm:prSet presAssocID="{90149249-ADBF-45B2-930F-0C7669CA44A6}" presName="vert2" presStyleCnt="0"/>
      <dgm:spPr/>
    </dgm:pt>
    <dgm:pt modelId="{5A75D85E-0733-4DB7-A147-2F93D23B55B1}" type="pres">
      <dgm:prSet presAssocID="{90149249-ADBF-45B2-930F-0C7669CA44A6}" presName="thinLine2b" presStyleLbl="callout" presStyleIdx="0" presStyleCnt="3"/>
      <dgm:spPr/>
    </dgm:pt>
    <dgm:pt modelId="{5DF45753-0A26-4BB9-9522-D28679905ED2}" type="pres">
      <dgm:prSet presAssocID="{90149249-ADBF-45B2-930F-0C7669CA44A6}" presName="vertSpace2b" presStyleCnt="0"/>
      <dgm:spPr/>
    </dgm:pt>
    <dgm:pt modelId="{F3E6C095-4BAA-48BB-8C53-6658A13E3BB1}" type="pres">
      <dgm:prSet presAssocID="{A047D656-BA40-438C-8186-A6D4B8B05168}" presName="horz2" presStyleCnt="0"/>
      <dgm:spPr/>
    </dgm:pt>
    <dgm:pt modelId="{746D2179-31F8-4A18-AB36-2BF83354E8D3}" type="pres">
      <dgm:prSet presAssocID="{A047D656-BA40-438C-8186-A6D4B8B05168}" presName="horzSpace2" presStyleCnt="0"/>
      <dgm:spPr/>
    </dgm:pt>
    <dgm:pt modelId="{1EE5B99C-AFFD-49B1-9FE9-A8BE24F7551E}" type="pres">
      <dgm:prSet presAssocID="{A047D656-BA40-438C-8186-A6D4B8B05168}" presName="tx2" presStyleLbl="revTx" presStyleIdx="2" presStyleCnt="4"/>
      <dgm:spPr/>
    </dgm:pt>
    <dgm:pt modelId="{18B82B0F-D3FA-4DF2-988D-29D4D85F7AF7}" type="pres">
      <dgm:prSet presAssocID="{A047D656-BA40-438C-8186-A6D4B8B05168}" presName="vert2" presStyleCnt="0"/>
      <dgm:spPr/>
    </dgm:pt>
    <dgm:pt modelId="{57200AAE-AE20-4368-88CF-28EC2D7AA843}" type="pres">
      <dgm:prSet presAssocID="{A047D656-BA40-438C-8186-A6D4B8B05168}" presName="thinLine2b" presStyleLbl="callout" presStyleIdx="1" presStyleCnt="3"/>
      <dgm:spPr/>
    </dgm:pt>
    <dgm:pt modelId="{D643544C-6038-4EE5-AC06-07E9DB1D0AD1}" type="pres">
      <dgm:prSet presAssocID="{A047D656-BA40-438C-8186-A6D4B8B05168}" presName="vertSpace2b" presStyleCnt="0"/>
      <dgm:spPr/>
    </dgm:pt>
    <dgm:pt modelId="{7098EBF1-4AAF-4F3E-B5B6-137E00877CCB}" type="pres">
      <dgm:prSet presAssocID="{1FC5EF1A-9F1E-4BDC-8DD6-3AC6334CC5E7}" presName="horz2" presStyleCnt="0"/>
      <dgm:spPr/>
    </dgm:pt>
    <dgm:pt modelId="{B6E2D627-5B20-46B2-A5FC-B7E842C9C222}" type="pres">
      <dgm:prSet presAssocID="{1FC5EF1A-9F1E-4BDC-8DD6-3AC6334CC5E7}" presName="horzSpace2" presStyleCnt="0"/>
      <dgm:spPr/>
    </dgm:pt>
    <dgm:pt modelId="{F9042F51-7013-4453-8017-EE4FAEBF692B}" type="pres">
      <dgm:prSet presAssocID="{1FC5EF1A-9F1E-4BDC-8DD6-3AC6334CC5E7}" presName="tx2" presStyleLbl="revTx" presStyleIdx="3" presStyleCnt="4"/>
      <dgm:spPr/>
    </dgm:pt>
    <dgm:pt modelId="{60FDF712-93A9-42B7-8C1D-7B9AA22B0BC7}" type="pres">
      <dgm:prSet presAssocID="{1FC5EF1A-9F1E-4BDC-8DD6-3AC6334CC5E7}" presName="vert2" presStyleCnt="0"/>
      <dgm:spPr/>
    </dgm:pt>
    <dgm:pt modelId="{9C43D824-654B-4C57-B53C-5BB1734B8387}" type="pres">
      <dgm:prSet presAssocID="{1FC5EF1A-9F1E-4BDC-8DD6-3AC6334CC5E7}" presName="thinLine2b" presStyleLbl="callout" presStyleIdx="2" presStyleCnt="3"/>
      <dgm:spPr/>
    </dgm:pt>
    <dgm:pt modelId="{ED994280-80CB-471C-A944-B75C6F0C709C}" type="pres">
      <dgm:prSet presAssocID="{1FC5EF1A-9F1E-4BDC-8DD6-3AC6334CC5E7}" presName="vertSpace2b" presStyleCnt="0"/>
      <dgm:spPr/>
    </dgm:pt>
  </dgm:ptLst>
  <dgm:cxnLst>
    <dgm:cxn modelId="{D2600B05-C921-41E5-AA10-AF92864E4A69}" srcId="{597137E9-7715-4975-AB63-B5F656DB0E82}" destId="{97F56985-F58B-4E0E-9DF1-ED7598051D8A}" srcOrd="0" destOrd="0" parTransId="{5B317A97-B984-496E-99AA-DE18CD747BFC}" sibTransId="{8F8A3B92-CD1C-438C-BB10-051E90910CD5}"/>
    <dgm:cxn modelId="{101CDB24-4AAB-44D1-B9ED-3F86E9C209DA}" srcId="{97F56985-F58B-4E0E-9DF1-ED7598051D8A}" destId="{1FC5EF1A-9F1E-4BDC-8DD6-3AC6334CC5E7}" srcOrd="2" destOrd="0" parTransId="{38231CD9-4E23-43C9-AC7D-EEC830BAEF29}" sibTransId="{9D1DB9A7-4A24-4EC4-AFB0-91F60E2D5002}"/>
    <dgm:cxn modelId="{E3BDC046-B0A8-46F0-80BE-BF1F2F50FEFA}" srcId="{97F56985-F58B-4E0E-9DF1-ED7598051D8A}" destId="{A047D656-BA40-438C-8186-A6D4B8B05168}" srcOrd="1" destOrd="0" parTransId="{4DA3947F-2949-42F1-AE08-97A99C82D728}" sibTransId="{7127D3A9-5783-4EE8-B21C-04AABAB0F453}"/>
    <dgm:cxn modelId="{48E47776-BA30-41D0-8743-4F57A19AA90C}" type="presOf" srcId="{97F56985-F58B-4E0E-9DF1-ED7598051D8A}" destId="{8AC252C7-485C-4D12-93A5-8A21BEAF84AD}" srcOrd="0" destOrd="0" presId="urn:microsoft.com/office/officeart/2008/layout/LinedList"/>
    <dgm:cxn modelId="{227DE678-A55C-4F55-8D79-67757C117F40}" type="presOf" srcId="{1FC5EF1A-9F1E-4BDC-8DD6-3AC6334CC5E7}" destId="{F9042F51-7013-4453-8017-EE4FAEBF692B}" srcOrd="0" destOrd="0" presId="urn:microsoft.com/office/officeart/2008/layout/LinedList"/>
    <dgm:cxn modelId="{C5F09C9C-C824-4672-9770-64FE2793105F}" srcId="{97F56985-F58B-4E0E-9DF1-ED7598051D8A}" destId="{90149249-ADBF-45B2-930F-0C7669CA44A6}" srcOrd="0" destOrd="0" parTransId="{6A026492-1868-4863-8C9E-4CFE557D7012}" sibTransId="{0B52BB12-FE4C-44C4-99AD-99D8DC5510B5}"/>
    <dgm:cxn modelId="{E14D2BE6-E60B-40FD-A1AC-6D54282ED149}" type="presOf" srcId="{90149249-ADBF-45B2-930F-0C7669CA44A6}" destId="{01FF96D4-B294-4787-AF45-67F36F6267E2}" srcOrd="0" destOrd="0" presId="urn:microsoft.com/office/officeart/2008/layout/LinedList"/>
    <dgm:cxn modelId="{3CB20CEF-0D3D-4B11-ACCA-2CEF8C0EDEB2}" type="presOf" srcId="{A047D656-BA40-438C-8186-A6D4B8B05168}" destId="{1EE5B99C-AFFD-49B1-9FE9-A8BE24F7551E}" srcOrd="0" destOrd="0" presId="urn:microsoft.com/office/officeart/2008/layout/LinedList"/>
    <dgm:cxn modelId="{2007A1FF-F92C-404A-8005-BA46A5EB336E}" type="presOf" srcId="{597137E9-7715-4975-AB63-B5F656DB0E82}" destId="{3630FB57-36B4-4A8E-9BE7-F25A196B5158}" srcOrd="0" destOrd="0" presId="urn:microsoft.com/office/officeart/2008/layout/LinedList"/>
    <dgm:cxn modelId="{3EC0181B-251F-4019-864B-CAC27367FE1B}" type="presParOf" srcId="{3630FB57-36B4-4A8E-9BE7-F25A196B5158}" destId="{2FBCED4A-42A5-4E18-AFC5-E80820E355EB}" srcOrd="0" destOrd="0" presId="urn:microsoft.com/office/officeart/2008/layout/LinedList"/>
    <dgm:cxn modelId="{133E96DC-0096-44CC-A966-9D2B76DED838}" type="presParOf" srcId="{3630FB57-36B4-4A8E-9BE7-F25A196B5158}" destId="{BEC77C5A-CDEC-4BE3-9BCA-9562BE29D867}" srcOrd="1" destOrd="0" presId="urn:microsoft.com/office/officeart/2008/layout/LinedList"/>
    <dgm:cxn modelId="{82666C99-DC01-4101-846A-AC6D9D4EA8E1}" type="presParOf" srcId="{BEC77C5A-CDEC-4BE3-9BCA-9562BE29D867}" destId="{8AC252C7-485C-4D12-93A5-8A21BEAF84AD}" srcOrd="0" destOrd="0" presId="urn:microsoft.com/office/officeart/2008/layout/LinedList"/>
    <dgm:cxn modelId="{D221CE31-9FD3-4135-8A5A-1D8EE4F9C270}" type="presParOf" srcId="{BEC77C5A-CDEC-4BE3-9BCA-9562BE29D867}" destId="{E06411E8-7622-4283-86E0-FB5D2C83BB35}" srcOrd="1" destOrd="0" presId="urn:microsoft.com/office/officeart/2008/layout/LinedList"/>
    <dgm:cxn modelId="{1FA5F803-CBFA-4E3E-80C8-7D0F9C7759C0}" type="presParOf" srcId="{E06411E8-7622-4283-86E0-FB5D2C83BB35}" destId="{0EC1CED3-0089-449C-BE10-C3769F445A12}" srcOrd="0" destOrd="0" presId="urn:microsoft.com/office/officeart/2008/layout/LinedList"/>
    <dgm:cxn modelId="{0C3CD2BD-FFAF-4320-9B94-CA3F2848EE03}" type="presParOf" srcId="{E06411E8-7622-4283-86E0-FB5D2C83BB35}" destId="{2476D00A-5EA7-45BC-8106-B976215A6CA0}" srcOrd="1" destOrd="0" presId="urn:microsoft.com/office/officeart/2008/layout/LinedList"/>
    <dgm:cxn modelId="{4EF6F69F-043B-457E-ABF2-A49A8DC26B65}" type="presParOf" srcId="{2476D00A-5EA7-45BC-8106-B976215A6CA0}" destId="{53E78DE2-42B9-43A1-BC99-328D9697F5C5}" srcOrd="0" destOrd="0" presId="urn:microsoft.com/office/officeart/2008/layout/LinedList"/>
    <dgm:cxn modelId="{5E333226-7398-4FE9-ACA2-5ACE35021C48}" type="presParOf" srcId="{2476D00A-5EA7-45BC-8106-B976215A6CA0}" destId="{01FF96D4-B294-4787-AF45-67F36F6267E2}" srcOrd="1" destOrd="0" presId="urn:microsoft.com/office/officeart/2008/layout/LinedList"/>
    <dgm:cxn modelId="{47627BCA-8CE8-43D6-B3A1-8E96FFEE8E1E}" type="presParOf" srcId="{2476D00A-5EA7-45BC-8106-B976215A6CA0}" destId="{1A23A63B-3AE1-458D-92A2-BAA6CEABF768}" srcOrd="2" destOrd="0" presId="urn:microsoft.com/office/officeart/2008/layout/LinedList"/>
    <dgm:cxn modelId="{9A5B9A9D-7AFA-4829-BF1E-E66F96D6EECF}" type="presParOf" srcId="{E06411E8-7622-4283-86E0-FB5D2C83BB35}" destId="{5A75D85E-0733-4DB7-A147-2F93D23B55B1}" srcOrd="2" destOrd="0" presId="urn:microsoft.com/office/officeart/2008/layout/LinedList"/>
    <dgm:cxn modelId="{0E9AB388-E8C3-40CD-9236-061CFA622A53}" type="presParOf" srcId="{E06411E8-7622-4283-86E0-FB5D2C83BB35}" destId="{5DF45753-0A26-4BB9-9522-D28679905ED2}" srcOrd="3" destOrd="0" presId="urn:microsoft.com/office/officeart/2008/layout/LinedList"/>
    <dgm:cxn modelId="{5D551186-1E49-4ED3-87CC-A250CCF17F71}" type="presParOf" srcId="{E06411E8-7622-4283-86E0-FB5D2C83BB35}" destId="{F3E6C095-4BAA-48BB-8C53-6658A13E3BB1}" srcOrd="4" destOrd="0" presId="urn:microsoft.com/office/officeart/2008/layout/LinedList"/>
    <dgm:cxn modelId="{01B3B289-8B8D-419A-ACA5-C257CCE94020}" type="presParOf" srcId="{F3E6C095-4BAA-48BB-8C53-6658A13E3BB1}" destId="{746D2179-31F8-4A18-AB36-2BF83354E8D3}" srcOrd="0" destOrd="0" presId="urn:microsoft.com/office/officeart/2008/layout/LinedList"/>
    <dgm:cxn modelId="{741BA798-E5EE-4D64-9370-C615706359EE}" type="presParOf" srcId="{F3E6C095-4BAA-48BB-8C53-6658A13E3BB1}" destId="{1EE5B99C-AFFD-49B1-9FE9-A8BE24F7551E}" srcOrd="1" destOrd="0" presId="urn:microsoft.com/office/officeart/2008/layout/LinedList"/>
    <dgm:cxn modelId="{A191944B-499F-4486-8CC8-BB15AFA56DC8}" type="presParOf" srcId="{F3E6C095-4BAA-48BB-8C53-6658A13E3BB1}" destId="{18B82B0F-D3FA-4DF2-988D-29D4D85F7AF7}" srcOrd="2" destOrd="0" presId="urn:microsoft.com/office/officeart/2008/layout/LinedList"/>
    <dgm:cxn modelId="{190394B5-3917-4A1F-AF48-64AC9E619178}" type="presParOf" srcId="{E06411E8-7622-4283-86E0-FB5D2C83BB35}" destId="{57200AAE-AE20-4368-88CF-28EC2D7AA843}" srcOrd="5" destOrd="0" presId="urn:microsoft.com/office/officeart/2008/layout/LinedList"/>
    <dgm:cxn modelId="{24262A4C-7902-4ACA-9B4F-194BB9414270}" type="presParOf" srcId="{E06411E8-7622-4283-86E0-FB5D2C83BB35}" destId="{D643544C-6038-4EE5-AC06-07E9DB1D0AD1}" srcOrd="6" destOrd="0" presId="urn:microsoft.com/office/officeart/2008/layout/LinedList"/>
    <dgm:cxn modelId="{02320908-9251-4A12-B999-604AC1480308}" type="presParOf" srcId="{E06411E8-7622-4283-86E0-FB5D2C83BB35}" destId="{7098EBF1-4AAF-4F3E-B5B6-137E00877CCB}" srcOrd="7" destOrd="0" presId="urn:microsoft.com/office/officeart/2008/layout/LinedList"/>
    <dgm:cxn modelId="{9CD11D23-0241-46E0-AA4E-79E1A63E7942}" type="presParOf" srcId="{7098EBF1-4AAF-4F3E-B5B6-137E00877CCB}" destId="{B6E2D627-5B20-46B2-A5FC-B7E842C9C222}" srcOrd="0" destOrd="0" presId="urn:microsoft.com/office/officeart/2008/layout/LinedList"/>
    <dgm:cxn modelId="{28681FC5-C269-44F9-9971-A47567EA3CAF}" type="presParOf" srcId="{7098EBF1-4AAF-4F3E-B5B6-137E00877CCB}" destId="{F9042F51-7013-4453-8017-EE4FAEBF692B}" srcOrd="1" destOrd="0" presId="urn:microsoft.com/office/officeart/2008/layout/LinedList"/>
    <dgm:cxn modelId="{764A5CD0-FF44-40A0-9BD0-630BAB6040D1}" type="presParOf" srcId="{7098EBF1-4AAF-4F3E-B5B6-137E00877CCB}" destId="{60FDF712-93A9-42B7-8C1D-7B9AA22B0BC7}" srcOrd="2" destOrd="0" presId="urn:microsoft.com/office/officeart/2008/layout/LinedList"/>
    <dgm:cxn modelId="{4240786F-2025-4911-B5A8-96E3F076340F}" type="presParOf" srcId="{E06411E8-7622-4283-86E0-FB5D2C83BB35}" destId="{9C43D824-654B-4C57-B53C-5BB1734B8387}" srcOrd="8" destOrd="0" presId="urn:microsoft.com/office/officeart/2008/layout/LinedList"/>
    <dgm:cxn modelId="{9B257C06-5328-400C-9868-743E0C0D0706}" type="presParOf" srcId="{E06411E8-7622-4283-86E0-FB5D2C83BB35}" destId="{ED994280-80CB-471C-A944-B75C6F0C709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DCA5A0B-F98D-431E-9ACA-5497FEC87D25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4532C3-0005-4EFB-9318-6F2565C82D26}">
      <dgm:prSet custT="1"/>
      <dgm:spPr/>
      <dgm:t>
        <a:bodyPr/>
        <a:lstStyle/>
        <a:p>
          <a:r>
            <a:rPr lang="en-US" sz="4000" dirty="0">
              <a:solidFill>
                <a:srgbClr val="FF0000"/>
              </a:solidFill>
            </a:rPr>
            <a:t>Summary</a:t>
          </a:r>
        </a:p>
      </dgm:t>
    </dgm:pt>
    <dgm:pt modelId="{96C9284E-B672-4360-9EFA-A02372A5AF0E}" type="parTrans" cxnId="{21885180-AA42-4EE6-AFC6-656EC3710316}">
      <dgm:prSet/>
      <dgm:spPr/>
      <dgm:t>
        <a:bodyPr/>
        <a:lstStyle/>
        <a:p>
          <a:endParaRPr lang="en-US"/>
        </a:p>
      </dgm:t>
    </dgm:pt>
    <dgm:pt modelId="{E972CC03-16CF-4B08-BD4F-97CBA8B7E2B8}" type="sibTrans" cxnId="{21885180-AA42-4EE6-AFC6-656EC3710316}">
      <dgm:prSet/>
      <dgm:spPr/>
      <dgm:t>
        <a:bodyPr/>
        <a:lstStyle/>
        <a:p>
          <a:endParaRPr lang="en-US"/>
        </a:p>
      </dgm:t>
    </dgm:pt>
    <dgm:pt modelId="{06022C58-8F89-4280-9D28-3787F636BD24}">
      <dgm:prSet/>
      <dgm:spPr/>
      <dgm:t>
        <a:bodyPr/>
        <a:lstStyle/>
        <a:p>
          <a:r>
            <a:rPr lang="en-US" dirty="0"/>
            <a:t>U.S.: Declining daily vaccinations with widening forecast uncertainty — use flexible staffing and supply triggers.</a:t>
          </a:r>
        </a:p>
      </dgm:t>
    </dgm:pt>
    <dgm:pt modelId="{9DA99D87-4727-44ED-81F4-602A10BBFE63}" type="parTrans" cxnId="{9F463DCA-ED3A-4FAB-9A12-947AAB371BF0}">
      <dgm:prSet/>
      <dgm:spPr/>
      <dgm:t>
        <a:bodyPr/>
        <a:lstStyle/>
        <a:p>
          <a:endParaRPr lang="en-US"/>
        </a:p>
      </dgm:t>
    </dgm:pt>
    <dgm:pt modelId="{F30DB820-C78E-4C02-8597-882B750A8B0F}" type="sibTrans" cxnId="{9F463DCA-ED3A-4FAB-9A12-947AAB371BF0}">
      <dgm:prSet/>
      <dgm:spPr/>
      <dgm:t>
        <a:bodyPr/>
        <a:lstStyle/>
        <a:p>
          <a:endParaRPr lang="en-US"/>
        </a:p>
      </dgm:t>
    </dgm:pt>
    <dgm:pt modelId="{AFDE67D8-838A-47EE-9CC3-FE98587A512F}">
      <dgm:prSet/>
      <dgm:spPr/>
      <dgm:t>
        <a:bodyPr/>
        <a:lstStyle/>
        <a:p>
          <a:r>
            <a:rPr lang="en-US" dirty="0"/>
            <a:t>India: Continue cumulative growth with slowing marginal gains — pivot to targeted outreach and mobile teams.</a:t>
          </a:r>
        </a:p>
      </dgm:t>
    </dgm:pt>
    <dgm:pt modelId="{F06189F4-D53F-4F39-8F43-6161DE1A32C2}" type="parTrans" cxnId="{1A6CF7D4-D7E8-48A9-81D8-1F0C6B639AD5}">
      <dgm:prSet/>
      <dgm:spPr/>
      <dgm:t>
        <a:bodyPr/>
        <a:lstStyle/>
        <a:p>
          <a:endParaRPr lang="en-US"/>
        </a:p>
      </dgm:t>
    </dgm:pt>
    <dgm:pt modelId="{49224291-451D-4D92-8802-E8B744610D48}" type="sibTrans" cxnId="{1A6CF7D4-D7E8-48A9-81D8-1F0C6B639AD5}">
      <dgm:prSet/>
      <dgm:spPr/>
      <dgm:t>
        <a:bodyPr/>
        <a:lstStyle/>
        <a:p>
          <a:endParaRPr lang="en-US"/>
        </a:p>
      </dgm:t>
    </dgm:pt>
    <dgm:pt modelId="{A374F76E-6B00-4615-9367-62EE24240127}">
      <dgm:prSet/>
      <dgm:spPr/>
      <dgm:t>
        <a:bodyPr/>
        <a:lstStyle/>
        <a:p>
          <a:r>
            <a:rPr lang="en-US" dirty="0"/>
            <a:t>Common levers: Reduce weekend troughs, timing campaigns to seasonal peaks, and use component insights to prioritize resources.</a:t>
          </a:r>
        </a:p>
      </dgm:t>
    </dgm:pt>
    <dgm:pt modelId="{74D0FD5B-8EE5-4DEA-9B3E-EBFBBDAB95A2}" type="parTrans" cxnId="{35F23978-465B-4F3D-BD50-AEFF39A6972D}">
      <dgm:prSet/>
      <dgm:spPr/>
      <dgm:t>
        <a:bodyPr/>
        <a:lstStyle/>
        <a:p>
          <a:endParaRPr lang="en-US"/>
        </a:p>
      </dgm:t>
    </dgm:pt>
    <dgm:pt modelId="{A536AA22-DC49-4CF7-B042-87647ADA6458}" type="sibTrans" cxnId="{35F23978-465B-4F3D-BD50-AEFF39A6972D}">
      <dgm:prSet/>
      <dgm:spPr/>
      <dgm:t>
        <a:bodyPr/>
        <a:lstStyle/>
        <a:p>
          <a:endParaRPr lang="en-US"/>
        </a:p>
      </dgm:t>
    </dgm:pt>
    <dgm:pt modelId="{81ADCAA2-1893-4464-BA85-878833800493}" type="pres">
      <dgm:prSet presAssocID="{6DCA5A0B-F98D-431E-9ACA-5497FEC87D25}" presName="vert0" presStyleCnt="0">
        <dgm:presLayoutVars>
          <dgm:dir/>
          <dgm:animOne val="branch"/>
          <dgm:animLvl val="lvl"/>
        </dgm:presLayoutVars>
      </dgm:prSet>
      <dgm:spPr/>
    </dgm:pt>
    <dgm:pt modelId="{5714658C-955B-40BE-A991-0CFDF95515C1}" type="pres">
      <dgm:prSet presAssocID="{DB4532C3-0005-4EFB-9318-6F2565C82D26}" presName="thickLine" presStyleLbl="alignNode1" presStyleIdx="0" presStyleCnt="4"/>
      <dgm:spPr/>
    </dgm:pt>
    <dgm:pt modelId="{C55B2CF0-E69E-4249-9A2B-FAE552C83AF4}" type="pres">
      <dgm:prSet presAssocID="{DB4532C3-0005-4EFB-9318-6F2565C82D26}" presName="horz1" presStyleCnt="0"/>
      <dgm:spPr/>
    </dgm:pt>
    <dgm:pt modelId="{4AEDC260-A8EB-4BE1-8638-0BFBE7020493}" type="pres">
      <dgm:prSet presAssocID="{DB4532C3-0005-4EFB-9318-6F2565C82D26}" presName="tx1" presStyleLbl="revTx" presStyleIdx="0" presStyleCnt="4"/>
      <dgm:spPr/>
    </dgm:pt>
    <dgm:pt modelId="{146C8F17-0104-415F-AE7E-89E0CD739D1D}" type="pres">
      <dgm:prSet presAssocID="{DB4532C3-0005-4EFB-9318-6F2565C82D26}" presName="vert1" presStyleCnt="0"/>
      <dgm:spPr/>
    </dgm:pt>
    <dgm:pt modelId="{75571ED8-B92D-45FE-8D20-663C735CC2E6}" type="pres">
      <dgm:prSet presAssocID="{06022C58-8F89-4280-9D28-3787F636BD24}" presName="thickLine" presStyleLbl="alignNode1" presStyleIdx="1" presStyleCnt="4"/>
      <dgm:spPr/>
    </dgm:pt>
    <dgm:pt modelId="{E506F761-80C4-4B2D-B260-3DA06E49A4CC}" type="pres">
      <dgm:prSet presAssocID="{06022C58-8F89-4280-9D28-3787F636BD24}" presName="horz1" presStyleCnt="0"/>
      <dgm:spPr/>
    </dgm:pt>
    <dgm:pt modelId="{E13402EB-14D3-40B9-A552-0080C366BA6D}" type="pres">
      <dgm:prSet presAssocID="{06022C58-8F89-4280-9D28-3787F636BD24}" presName="tx1" presStyleLbl="revTx" presStyleIdx="1" presStyleCnt="4"/>
      <dgm:spPr/>
    </dgm:pt>
    <dgm:pt modelId="{456D7667-2D47-44AD-B6CF-3B04F9849BBC}" type="pres">
      <dgm:prSet presAssocID="{06022C58-8F89-4280-9D28-3787F636BD24}" presName="vert1" presStyleCnt="0"/>
      <dgm:spPr/>
    </dgm:pt>
    <dgm:pt modelId="{C610E468-D4AF-4D64-A751-B464BCAC9B7C}" type="pres">
      <dgm:prSet presAssocID="{AFDE67D8-838A-47EE-9CC3-FE98587A512F}" presName="thickLine" presStyleLbl="alignNode1" presStyleIdx="2" presStyleCnt="4"/>
      <dgm:spPr/>
    </dgm:pt>
    <dgm:pt modelId="{55FF24F3-1B6B-45D1-A52A-63D852AA0125}" type="pres">
      <dgm:prSet presAssocID="{AFDE67D8-838A-47EE-9CC3-FE98587A512F}" presName="horz1" presStyleCnt="0"/>
      <dgm:spPr/>
    </dgm:pt>
    <dgm:pt modelId="{D4EBE2C9-C88A-4B10-9480-0857B2C8AA41}" type="pres">
      <dgm:prSet presAssocID="{AFDE67D8-838A-47EE-9CC3-FE98587A512F}" presName="tx1" presStyleLbl="revTx" presStyleIdx="2" presStyleCnt="4"/>
      <dgm:spPr/>
    </dgm:pt>
    <dgm:pt modelId="{2117868A-ACC0-4E46-84BB-BF0107B81C29}" type="pres">
      <dgm:prSet presAssocID="{AFDE67D8-838A-47EE-9CC3-FE98587A512F}" presName="vert1" presStyleCnt="0"/>
      <dgm:spPr/>
    </dgm:pt>
    <dgm:pt modelId="{2EC8C53E-7939-4C49-9763-9BB7E7E9F9EE}" type="pres">
      <dgm:prSet presAssocID="{A374F76E-6B00-4615-9367-62EE24240127}" presName="thickLine" presStyleLbl="alignNode1" presStyleIdx="3" presStyleCnt="4"/>
      <dgm:spPr/>
    </dgm:pt>
    <dgm:pt modelId="{BB4E3B23-CBBC-4334-90B2-9C83364FDAA1}" type="pres">
      <dgm:prSet presAssocID="{A374F76E-6B00-4615-9367-62EE24240127}" presName="horz1" presStyleCnt="0"/>
      <dgm:spPr/>
    </dgm:pt>
    <dgm:pt modelId="{CF7584E7-19CF-4E95-A53D-4081BE8E81A7}" type="pres">
      <dgm:prSet presAssocID="{A374F76E-6B00-4615-9367-62EE24240127}" presName="tx1" presStyleLbl="revTx" presStyleIdx="3" presStyleCnt="4"/>
      <dgm:spPr/>
    </dgm:pt>
    <dgm:pt modelId="{275FBF35-1CF2-4FD5-BDA8-24433A98F912}" type="pres">
      <dgm:prSet presAssocID="{A374F76E-6B00-4615-9367-62EE24240127}" presName="vert1" presStyleCnt="0"/>
      <dgm:spPr/>
    </dgm:pt>
  </dgm:ptLst>
  <dgm:cxnLst>
    <dgm:cxn modelId="{35F23978-465B-4F3D-BD50-AEFF39A6972D}" srcId="{6DCA5A0B-F98D-431E-9ACA-5497FEC87D25}" destId="{A374F76E-6B00-4615-9367-62EE24240127}" srcOrd="3" destOrd="0" parTransId="{74D0FD5B-8EE5-4DEA-9B3E-EBFBBDAB95A2}" sibTransId="{A536AA22-DC49-4CF7-B042-87647ADA6458}"/>
    <dgm:cxn modelId="{21885180-AA42-4EE6-AFC6-656EC3710316}" srcId="{6DCA5A0B-F98D-431E-9ACA-5497FEC87D25}" destId="{DB4532C3-0005-4EFB-9318-6F2565C82D26}" srcOrd="0" destOrd="0" parTransId="{96C9284E-B672-4360-9EFA-A02372A5AF0E}" sibTransId="{E972CC03-16CF-4B08-BD4F-97CBA8B7E2B8}"/>
    <dgm:cxn modelId="{EE08A693-E5BA-4D79-82FE-F5DB3DC205B9}" type="presOf" srcId="{6DCA5A0B-F98D-431E-9ACA-5497FEC87D25}" destId="{81ADCAA2-1893-4464-BA85-878833800493}" srcOrd="0" destOrd="0" presId="urn:microsoft.com/office/officeart/2008/layout/LinedList"/>
    <dgm:cxn modelId="{2EADACAF-94C2-4A6B-AC5D-EB90FF264583}" type="presOf" srcId="{AFDE67D8-838A-47EE-9CC3-FE98587A512F}" destId="{D4EBE2C9-C88A-4B10-9480-0857B2C8AA41}" srcOrd="0" destOrd="0" presId="urn:microsoft.com/office/officeart/2008/layout/LinedList"/>
    <dgm:cxn modelId="{CEDE38C2-373F-4F4F-98BF-8CE57D3C40F8}" type="presOf" srcId="{06022C58-8F89-4280-9D28-3787F636BD24}" destId="{E13402EB-14D3-40B9-A552-0080C366BA6D}" srcOrd="0" destOrd="0" presId="urn:microsoft.com/office/officeart/2008/layout/LinedList"/>
    <dgm:cxn modelId="{9F463DCA-ED3A-4FAB-9A12-947AAB371BF0}" srcId="{6DCA5A0B-F98D-431E-9ACA-5497FEC87D25}" destId="{06022C58-8F89-4280-9D28-3787F636BD24}" srcOrd="1" destOrd="0" parTransId="{9DA99D87-4727-44ED-81F4-602A10BBFE63}" sibTransId="{F30DB820-C78E-4C02-8597-882B750A8B0F}"/>
    <dgm:cxn modelId="{1A6CF7D4-D7E8-48A9-81D8-1F0C6B639AD5}" srcId="{6DCA5A0B-F98D-431E-9ACA-5497FEC87D25}" destId="{AFDE67D8-838A-47EE-9CC3-FE98587A512F}" srcOrd="2" destOrd="0" parTransId="{F06189F4-D53F-4F39-8F43-6161DE1A32C2}" sibTransId="{49224291-451D-4D92-8802-E8B744610D48}"/>
    <dgm:cxn modelId="{F90DD5DD-1C11-4C15-A532-23072D7B1A98}" type="presOf" srcId="{A374F76E-6B00-4615-9367-62EE24240127}" destId="{CF7584E7-19CF-4E95-A53D-4081BE8E81A7}" srcOrd="0" destOrd="0" presId="urn:microsoft.com/office/officeart/2008/layout/LinedList"/>
    <dgm:cxn modelId="{CD90A3F2-9A92-4506-B050-E96041046460}" type="presOf" srcId="{DB4532C3-0005-4EFB-9318-6F2565C82D26}" destId="{4AEDC260-A8EB-4BE1-8638-0BFBE7020493}" srcOrd="0" destOrd="0" presId="urn:microsoft.com/office/officeart/2008/layout/LinedList"/>
    <dgm:cxn modelId="{A42E338E-832A-4685-9155-F55E6E57DBDC}" type="presParOf" srcId="{81ADCAA2-1893-4464-BA85-878833800493}" destId="{5714658C-955B-40BE-A991-0CFDF95515C1}" srcOrd="0" destOrd="0" presId="urn:microsoft.com/office/officeart/2008/layout/LinedList"/>
    <dgm:cxn modelId="{A8B51709-C86F-430E-BC24-5FEEC0396FAE}" type="presParOf" srcId="{81ADCAA2-1893-4464-BA85-878833800493}" destId="{C55B2CF0-E69E-4249-9A2B-FAE552C83AF4}" srcOrd="1" destOrd="0" presId="urn:microsoft.com/office/officeart/2008/layout/LinedList"/>
    <dgm:cxn modelId="{21E25BF7-9626-4CBE-A7AC-FC74332F9714}" type="presParOf" srcId="{C55B2CF0-E69E-4249-9A2B-FAE552C83AF4}" destId="{4AEDC260-A8EB-4BE1-8638-0BFBE7020493}" srcOrd="0" destOrd="0" presId="urn:microsoft.com/office/officeart/2008/layout/LinedList"/>
    <dgm:cxn modelId="{939BD4A3-6D67-455A-9062-35AC348B23FA}" type="presParOf" srcId="{C55B2CF0-E69E-4249-9A2B-FAE552C83AF4}" destId="{146C8F17-0104-415F-AE7E-89E0CD739D1D}" srcOrd="1" destOrd="0" presId="urn:microsoft.com/office/officeart/2008/layout/LinedList"/>
    <dgm:cxn modelId="{0A3643A5-E7E9-4E6A-8978-0F77631FB563}" type="presParOf" srcId="{81ADCAA2-1893-4464-BA85-878833800493}" destId="{75571ED8-B92D-45FE-8D20-663C735CC2E6}" srcOrd="2" destOrd="0" presId="urn:microsoft.com/office/officeart/2008/layout/LinedList"/>
    <dgm:cxn modelId="{576E7664-3A03-41E4-BBC8-70AFE065F912}" type="presParOf" srcId="{81ADCAA2-1893-4464-BA85-878833800493}" destId="{E506F761-80C4-4B2D-B260-3DA06E49A4CC}" srcOrd="3" destOrd="0" presId="urn:microsoft.com/office/officeart/2008/layout/LinedList"/>
    <dgm:cxn modelId="{B25AF215-0E2A-47E0-B0BA-F635A7BD3E6E}" type="presParOf" srcId="{E506F761-80C4-4B2D-B260-3DA06E49A4CC}" destId="{E13402EB-14D3-40B9-A552-0080C366BA6D}" srcOrd="0" destOrd="0" presId="urn:microsoft.com/office/officeart/2008/layout/LinedList"/>
    <dgm:cxn modelId="{103CE22A-E4D3-44A1-B3D6-B76733581B17}" type="presParOf" srcId="{E506F761-80C4-4B2D-B260-3DA06E49A4CC}" destId="{456D7667-2D47-44AD-B6CF-3B04F9849BBC}" srcOrd="1" destOrd="0" presId="urn:microsoft.com/office/officeart/2008/layout/LinedList"/>
    <dgm:cxn modelId="{84EED68C-9582-47FE-A282-7A20D16ED268}" type="presParOf" srcId="{81ADCAA2-1893-4464-BA85-878833800493}" destId="{C610E468-D4AF-4D64-A751-B464BCAC9B7C}" srcOrd="4" destOrd="0" presId="urn:microsoft.com/office/officeart/2008/layout/LinedList"/>
    <dgm:cxn modelId="{5AF11631-4751-42A7-A11E-53D531FE765B}" type="presParOf" srcId="{81ADCAA2-1893-4464-BA85-878833800493}" destId="{55FF24F3-1B6B-45D1-A52A-63D852AA0125}" srcOrd="5" destOrd="0" presId="urn:microsoft.com/office/officeart/2008/layout/LinedList"/>
    <dgm:cxn modelId="{4B524548-81D7-41BD-8BA8-1AF1FA58AF75}" type="presParOf" srcId="{55FF24F3-1B6B-45D1-A52A-63D852AA0125}" destId="{D4EBE2C9-C88A-4B10-9480-0857B2C8AA41}" srcOrd="0" destOrd="0" presId="urn:microsoft.com/office/officeart/2008/layout/LinedList"/>
    <dgm:cxn modelId="{9ACB2706-1C22-482C-B686-05E10418FD89}" type="presParOf" srcId="{55FF24F3-1B6B-45D1-A52A-63D852AA0125}" destId="{2117868A-ACC0-4E46-84BB-BF0107B81C29}" srcOrd="1" destOrd="0" presId="urn:microsoft.com/office/officeart/2008/layout/LinedList"/>
    <dgm:cxn modelId="{8BEAB7A7-0D76-44D4-A5F9-D907E75E82FE}" type="presParOf" srcId="{81ADCAA2-1893-4464-BA85-878833800493}" destId="{2EC8C53E-7939-4C49-9763-9BB7E7E9F9EE}" srcOrd="6" destOrd="0" presId="urn:microsoft.com/office/officeart/2008/layout/LinedList"/>
    <dgm:cxn modelId="{709DD4F4-1423-4737-BA95-745D5865FF1C}" type="presParOf" srcId="{81ADCAA2-1893-4464-BA85-878833800493}" destId="{BB4E3B23-CBBC-4334-90B2-9C83364FDAA1}" srcOrd="7" destOrd="0" presId="urn:microsoft.com/office/officeart/2008/layout/LinedList"/>
    <dgm:cxn modelId="{B4C2CDD5-046E-4571-A2B9-7A21DB75C2C6}" type="presParOf" srcId="{BB4E3B23-CBBC-4334-90B2-9C83364FDAA1}" destId="{CF7584E7-19CF-4E95-A53D-4081BE8E81A7}" srcOrd="0" destOrd="0" presId="urn:microsoft.com/office/officeart/2008/layout/LinedList"/>
    <dgm:cxn modelId="{B8C0A848-79DD-4DA3-8375-72606702879C}" type="presParOf" srcId="{BB4E3B23-CBBC-4334-90B2-9C83364FDAA1}" destId="{275FBF35-1CF2-4FD5-BDA8-24433A98F9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64D0B-8F93-4455-8A24-66A5D2789E8F}">
      <dsp:nvSpPr>
        <dsp:cNvPr id="0" name=""/>
        <dsp:cNvSpPr/>
      </dsp:nvSpPr>
      <dsp:spPr>
        <a:xfrm>
          <a:off x="0" y="156897"/>
          <a:ext cx="5912863" cy="1196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rgbClr val="0070C0"/>
              </a:solidFill>
            </a:rPr>
            <a:t>Understanding Global Vaccination Trends</a:t>
          </a:r>
          <a:endParaRPr lang="en-US" sz="3100" kern="1200" dirty="0">
            <a:solidFill>
              <a:srgbClr val="0070C0"/>
            </a:solidFill>
          </a:endParaRPr>
        </a:p>
      </dsp:txBody>
      <dsp:txXfrm>
        <a:off x="58428" y="215325"/>
        <a:ext cx="5796007" cy="1080053"/>
      </dsp:txXfrm>
    </dsp:sp>
    <dsp:sp modelId="{C5B4DC3D-D6D5-4A54-82F0-A45C852C8E34}">
      <dsp:nvSpPr>
        <dsp:cNvPr id="0" name=""/>
        <dsp:cNvSpPr/>
      </dsp:nvSpPr>
      <dsp:spPr>
        <a:xfrm>
          <a:off x="0" y="1353807"/>
          <a:ext cx="5912863" cy="474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3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/>
            <a:t>The COVID-19 pandemic required rapid vaccination programs worldwide.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/>
            <a:t>Strategic planning depends on understanding how these programs are performing.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 dirty="0"/>
            <a:t>Accurate forecasting helps healthcare leaders allocate resources, staff, and outreach effectively.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/>
            <a:t>This analysis compares vaccination patterns in the United States and India to support public health decisions.</a:t>
          </a:r>
          <a:endParaRPr lang="en-US" sz="2400" kern="1200"/>
        </a:p>
      </dsp:txBody>
      <dsp:txXfrm>
        <a:off x="0" y="1353807"/>
        <a:ext cx="5912863" cy="4748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64D0B-8F93-4455-8A24-66A5D2789E8F}">
      <dsp:nvSpPr>
        <dsp:cNvPr id="0" name=""/>
        <dsp:cNvSpPr/>
      </dsp:nvSpPr>
      <dsp:spPr>
        <a:xfrm>
          <a:off x="0" y="62575"/>
          <a:ext cx="5912863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0070C0"/>
              </a:solidFill>
            </a:rPr>
            <a:t>Hypothesis &amp; Methodology</a:t>
          </a:r>
          <a:endParaRPr lang="en-US" sz="3300" kern="1200" dirty="0">
            <a:solidFill>
              <a:srgbClr val="0070C0"/>
            </a:solidFill>
          </a:endParaRPr>
        </a:p>
      </dsp:txBody>
      <dsp:txXfrm>
        <a:off x="37696" y="100271"/>
        <a:ext cx="5837471" cy="696808"/>
      </dsp:txXfrm>
    </dsp:sp>
    <dsp:sp modelId="{C5B4DC3D-D6D5-4A54-82F0-A45C852C8E34}">
      <dsp:nvSpPr>
        <dsp:cNvPr id="0" name=""/>
        <dsp:cNvSpPr/>
      </dsp:nvSpPr>
      <dsp:spPr>
        <a:xfrm>
          <a:off x="0" y="834775"/>
          <a:ext cx="5912863" cy="5601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3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600" b="1" kern="1200" dirty="0">
              <a:solidFill>
                <a:srgbClr val="0070C0"/>
              </a:solidFill>
            </a:rPr>
            <a:t>Hypothesis:</a:t>
          </a:r>
          <a:r>
            <a:rPr lang="en-US" sz="2600" kern="1200" dirty="0">
              <a:solidFill>
                <a:srgbClr val="0070C0"/>
              </a:solidFill>
            </a:rPr>
            <a:t> </a:t>
          </a:r>
          <a:r>
            <a:rPr lang="en-US" sz="2600" kern="1200" dirty="0"/>
            <a:t>Forecasting models can identify patterns and predict future vaccination trends; the U.S. is expected to show declining daily vaccinations, and India is expected to show continued cumulative growth.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600" b="1" kern="1200" dirty="0">
              <a:solidFill>
                <a:srgbClr val="0070C0"/>
              </a:solidFill>
            </a:rPr>
            <a:t>Data:</a:t>
          </a:r>
          <a:r>
            <a:rPr lang="en-US" sz="2600" kern="1200" dirty="0">
              <a:solidFill>
                <a:srgbClr val="0070C0"/>
              </a:solidFill>
            </a:rPr>
            <a:t> </a:t>
          </a:r>
          <a:r>
            <a:rPr lang="en-US" sz="2600" kern="1200" dirty="0"/>
            <a:t>U.S. — 470 daily vaccination counts; India — 399 percent‑fully‑vaccinated values.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600" b="1" kern="1200" dirty="0">
              <a:solidFill>
                <a:srgbClr val="0070C0"/>
              </a:solidFill>
            </a:rPr>
            <a:t>Model:</a:t>
          </a:r>
          <a:r>
            <a:rPr lang="en-US" sz="2600" kern="1200" dirty="0">
              <a:solidFill>
                <a:srgbClr val="0070C0"/>
              </a:solidFill>
            </a:rPr>
            <a:t> </a:t>
          </a:r>
          <a:r>
            <a:rPr lang="en-US" sz="2600" kern="1200" dirty="0"/>
            <a:t>Prophet with country‑specific holidays, weekly and yearly seasonality; 365‑day projection.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600" b="1" kern="1200" dirty="0">
              <a:solidFill>
                <a:srgbClr val="0070C0"/>
              </a:solidFill>
            </a:rPr>
            <a:t>Outputs:</a:t>
          </a:r>
          <a:r>
            <a:rPr lang="en-US" sz="2600" kern="1200" dirty="0">
              <a:solidFill>
                <a:srgbClr val="0070C0"/>
              </a:solidFill>
            </a:rPr>
            <a:t> </a:t>
          </a:r>
          <a:r>
            <a:rPr lang="en-US" sz="2600" kern="1200" dirty="0"/>
            <a:t>Forecast, uncertainty intervals, and component breakdowns (trend, holidays, weekly, yearly).</a:t>
          </a:r>
        </a:p>
      </dsp:txBody>
      <dsp:txXfrm>
        <a:off x="0" y="834775"/>
        <a:ext cx="5912863" cy="56014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560D8-93D7-47ED-B451-ED014A3FCAA8}">
      <dsp:nvSpPr>
        <dsp:cNvPr id="0" name=""/>
        <dsp:cNvSpPr/>
      </dsp:nvSpPr>
      <dsp:spPr>
        <a:xfrm>
          <a:off x="0" y="95139"/>
          <a:ext cx="4500562" cy="15268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US FINDINGS-DAILY VACCINATION TRENDS</a:t>
          </a:r>
        </a:p>
      </dsp:txBody>
      <dsp:txXfrm>
        <a:off x="74535" y="169674"/>
        <a:ext cx="4351492" cy="1377780"/>
      </dsp:txXfrm>
    </dsp:sp>
    <dsp:sp modelId="{C4E3EA1F-5EE8-41BB-A068-89CEA7F6D4AD}">
      <dsp:nvSpPr>
        <dsp:cNvPr id="0" name=""/>
        <dsp:cNvSpPr/>
      </dsp:nvSpPr>
      <dsp:spPr>
        <a:xfrm>
          <a:off x="0" y="1621989"/>
          <a:ext cx="4500562" cy="4322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9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300" b="1" kern="1200" dirty="0">
              <a:solidFill>
                <a:srgbClr val="FFFF00"/>
              </a:solidFill>
            </a:rPr>
            <a:t>Primary insight:</a:t>
          </a:r>
          <a:r>
            <a:rPr lang="en-US" sz="2300" kern="1200" dirty="0">
              <a:solidFill>
                <a:srgbClr val="FFFF00"/>
              </a:solidFill>
            </a:rPr>
            <a:t> </a:t>
          </a:r>
          <a:r>
            <a:rPr lang="en-US" sz="2300" kern="1200" dirty="0"/>
            <a:t>Daily vaccinations peaked in mid‑2021 and declined through 2022–2023.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300" b="1" kern="1200" dirty="0">
              <a:solidFill>
                <a:srgbClr val="FFFF00"/>
              </a:solidFill>
            </a:rPr>
            <a:t>Uncertainty:</a:t>
          </a:r>
          <a:r>
            <a:rPr lang="en-US" sz="2300" kern="1200" dirty="0">
              <a:solidFill>
                <a:srgbClr val="0070C0"/>
              </a:solidFill>
            </a:rPr>
            <a:t> </a:t>
          </a:r>
          <a:r>
            <a:rPr lang="en-US" sz="2300" kern="1200" dirty="0"/>
            <a:t>Forecast uncertainty widens over the projection horizon.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300" b="1" kern="1200" dirty="0">
              <a:solidFill>
                <a:srgbClr val="FFFF00"/>
              </a:solidFill>
            </a:rPr>
            <a:t>Operational note:</a:t>
          </a:r>
          <a:r>
            <a:rPr lang="en-US" sz="2300" kern="1200" dirty="0">
              <a:solidFill>
                <a:srgbClr val="FFFF00"/>
              </a:solidFill>
            </a:rPr>
            <a:t> </a:t>
          </a:r>
          <a:r>
            <a:rPr lang="en-US" sz="2300" kern="1200" dirty="0"/>
            <a:t>Weekend and holiday effects create predictable short‑term dips.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300" b="1" kern="1200" dirty="0">
              <a:solidFill>
                <a:srgbClr val="FFFF00"/>
              </a:solidFill>
            </a:rPr>
            <a:t>High‑level recommendation:</a:t>
          </a:r>
          <a:r>
            <a:rPr lang="en-US" sz="2300" kern="1200" dirty="0">
              <a:solidFill>
                <a:srgbClr val="FFFF00"/>
              </a:solidFill>
            </a:rPr>
            <a:t> </a:t>
          </a:r>
          <a:r>
            <a:rPr lang="en-US" sz="2300" kern="1200" dirty="0"/>
            <a:t>Prepare flexible staffing/supply plans to handle low and intermittent high demand.</a:t>
          </a:r>
        </a:p>
      </dsp:txBody>
      <dsp:txXfrm>
        <a:off x="0" y="1621989"/>
        <a:ext cx="4500562" cy="43221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C05FA-1764-4C2B-A651-27799178C643}">
      <dsp:nvSpPr>
        <dsp:cNvPr id="0" name=""/>
        <dsp:cNvSpPr/>
      </dsp:nvSpPr>
      <dsp:spPr>
        <a:xfrm>
          <a:off x="0" y="77905"/>
          <a:ext cx="5437187" cy="725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US DRIVERS &amp; ACTION</a:t>
          </a:r>
        </a:p>
      </dsp:txBody>
      <dsp:txXfrm>
        <a:off x="35411" y="113316"/>
        <a:ext cx="5366365" cy="654577"/>
      </dsp:txXfrm>
    </dsp:sp>
    <dsp:sp modelId="{16644C03-900B-459A-909C-981E2485AE9A}">
      <dsp:nvSpPr>
        <dsp:cNvPr id="0" name=""/>
        <dsp:cNvSpPr/>
      </dsp:nvSpPr>
      <dsp:spPr>
        <a:xfrm>
          <a:off x="0" y="803305"/>
          <a:ext cx="5437187" cy="513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63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Drivers identified:</a:t>
          </a:r>
          <a:r>
            <a:rPr lang="en-US" sz="2400" kern="1200" dirty="0">
              <a:solidFill>
                <a:srgbClr val="FFFF00"/>
              </a:solidFill>
            </a:rPr>
            <a:t> 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kern="1200" dirty="0">
              <a:solidFill>
                <a:srgbClr val="00B0F0"/>
              </a:solidFill>
            </a:rPr>
            <a:t>Weekly seasonality:</a:t>
          </a:r>
          <a:r>
            <a:rPr lang="en-US" sz="2400" kern="1200" dirty="0">
              <a:solidFill>
                <a:srgbClr val="00B0F0"/>
              </a:solidFill>
            </a:rPr>
            <a:t> </a:t>
          </a:r>
          <a:r>
            <a:rPr lang="en-US" sz="2400" kern="1200" dirty="0"/>
            <a:t>Weekend troughs reduce throughput.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kern="1200" dirty="0">
              <a:solidFill>
                <a:srgbClr val="00B0F0"/>
              </a:solidFill>
            </a:rPr>
            <a:t>Holidays:</a:t>
          </a:r>
          <a:r>
            <a:rPr lang="en-US" sz="2400" kern="1200" dirty="0">
              <a:solidFill>
                <a:srgbClr val="00B0F0"/>
              </a:solidFill>
            </a:rPr>
            <a:t> </a:t>
          </a:r>
          <a:r>
            <a:rPr lang="en-US" sz="2400" kern="1200" dirty="0"/>
            <a:t>Distinct spikes/dips tied to specific dates.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kern="1200" dirty="0">
              <a:solidFill>
                <a:srgbClr val="00B0F0"/>
              </a:solidFill>
            </a:rPr>
            <a:t>Yearly seasonality:</a:t>
          </a:r>
          <a:r>
            <a:rPr lang="en-US" sz="2400" kern="1200" dirty="0">
              <a:solidFill>
                <a:srgbClr val="00B0F0"/>
              </a:solidFill>
            </a:rPr>
            <a:t> </a:t>
          </a:r>
          <a:r>
            <a:rPr lang="en-US" sz="2400" kern="1200" dirty="0"/>
            <a:t>Seasonal peaks present targeting windows.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2400" b="1" kern="1200" dirty="0">
              <a:solidFill>
                <a:srgbClr val="FFFF00"/>
              </a:solidFill>
            </a:rPr>
            <a:t>Actionable items: </a:t>
          </a:r>
          <a:endParaRPr lang="en-US" sz="2400" kern="1200" dirty="0">
            <a:solidFill>
              <a:srgbClr val="FFFF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kern="1200" dirty="0">
              <a:solidFill>
                <a:srgbClr val="00B0F0"/>
              </a:solidFill>
            </a:rPr>
            <a:t>Expand </a:t>
          </a:r>
          <a:r>
            <a:rPr lang="en-US" sz="2400" b="1" kern="1200" dirty="0"/>
            <a:t>weekend access</a:t>
          </a:r>
          <a:r>
            <a:rPr lang="en-US" sz="2400" kern="1200" dirty="0"/>
            <a:t> to reduce weekly troughs.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kern="1200" dirty="0">
              <a:solidFill>
                <a:srgbClr val="00B0F0"/>
              </a:solidFill>
            </a:rPr>
            <a:t>Schedule</a:t>
          </a:r>
          <a:r>
            <a:rPr lang="en-US" sz="2400" b="1" kern="1200" dirty="0"/>
            <a:t> campaigns around seasonal peaks</a:t>
          </a:r>
          <a:r>
            <a:rPr lang="en-US" sz="2400" kern="1200" dirty="0"/>
            <a:t> to maximize uptake.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kern="1200" dirty="0">
              <a:solidFill>
                <a:srgbClr val="00B0F0"/>
              </a:solidFill>
            </a:rPr>
            <a:t>Use</a:t>
          </a:r>
          <a:r>
            <a:rPr lang="en-US" sz="2400" b="1" kern="1200" dirty="0"/>
            <a:t> uncertainty bands</a:t>
          </a:r>
          <a:r>
            <a:rPr lang="en-US" sz="2400" kern="1200" dirty="0"/>
            <a:t> to create contingency staffing and supply triggers</a:t>
          </a:r>
        </a:p>
      </dsp:txBody>
      <dsp:txXfrm>
        <a:off x="0" y="803305"/>
        <a:ext cx="5437187" cy="5133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560D8-93D7-47ED-B451-ED014A3FCAA8}">
      <dsp:nvSpPr>
        <dsp:cNvPr id="0" name=""/>
        <dsp:cNvSpPr/>
      </dsp:nvSpPr>
      <dsp:spPr>
        <a:xfrm>
          <a:off x="0" y="0"/>
          <a:ext cx="4561114" cy="109317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India’s Findings-Cumulative Coverage</a:t>
          </a:r>
        </a:p>
      </dsp:txBody>
      <dsp:txXfrm>
        <a:off x="53365" y="53365"/>
        <a:ext cx="4454384" cy="986448"/>
      </dsp:txXfrm>
    </dsp:sp>
    <dsp:sp modelId="{C4E3EA1F-5EE8-41BB-A068-89CEA7F6D4AD}">
      <dsp:nvSpPr>
        <dsp:cNvPr id="0" name=""/>
        <dsp:cNvSpPr/>
      </dsp:nvSpPr>
      <dsp:spPr>
        <a:xfrm>
          <a:off x="0" y="1093206"/>
          <a:ext cx="4561114" cy="4882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815" tIns="22860" rIns="128016" bIns="2286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en-US" sz="15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70C0"/>
              </a:solidFill>
            </a:rPr>
            <a:t>Primary insight:</a:t>
          </a:r>
          <a:r>
            <a:rPr lang="en-US" sz="1800" kern="1200" dirty="0">
              <a:solidFill>
                <a:srgbClr val="0070C0"/>
              </a:solidFill>
            </a:rPr>
            <a:t> </a:t>
          </a:r>
          <a:r>
            <a:rPr lang="en-US" sz="1800" kern="1200" dirty="0"/>
            <a:t>India shows steady growth in percent fully vaccinated with continued upward momentum. </a:t>
          </a:r>
          <a:r>
            <a:rPr lang="en-US" sz="1800" b="1" kern="1200" dirty="0"/>
            <a:t>Growth dynamics:</a:t>
          </a:r>
          <a:r>
            <a:rPr lang="en-US" sz="1800" kern="1200" dirty="0"/>
            <a:t> Rate of increase is slowing as coverage rises, indicating approaching saturation in many regions.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70C0"/>
              </a:solidFill>
            </a:rPr>
            <a:t>Operational note:</a:t>
          </a:r>
          <a:r>
            <a:rPr lang="en-US" sz="1800" kern="1200" dirty="0">
              <a:solidFill>
                <a:srgbClr val="0070C0"/>
              </a:solidFill>
            </a:rPr>
            <a:t> </a:t>
          </a:r>
          <a:r>
            <a:rPr lang="en-US" sz="1800" kern="1200" dirty="0"/>
            <a:t>Day‑of‑week and weekly seasonality produce short dips, but cumulative progress remains robust.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70C0"/>
              </a:solidFill>
            </a:rPr>
            <a:t>High‑level recommendation:</a:t>
          </a:r>
          <a:r>
            <a:rPr lang="en-US" sz="1800" kern="1200" dirty="0">
              <a:solidFill>
                <a:srgbClr val="0070C0"/>
              </a:solidFill>
            </a:rPr>
            <a:t> </a:t>
          </a:r>
          <a:r>
            <a:rPr lang="en-US" sz="1800" kern="1200" dirty="0"/>
            <a:t>Shift from broad mass campaigns to targeted outreach for remaining unvaccinated pockets.</a:t>
          </a:r>
        </a:p>
      </dsp:txBody>
      <dsp:txXfrm>
        <a:off x="0" y="1093206"/>
        <a:ext cx="4561114" cy="4882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C05FA-1764-4C2B-A651-27799178C643}">
      <dsp:nvSpPr>
        <dsp:cNvPr id="0" name=""/>
        <dsp:cNvSpPr/>
      </dsp:nvSpPr>
      <dsp:spPr>
        <a:xfrm>
          <a:off x="0" y="71605"/>
          <a:ext cx="5437187" cy="655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India Drivers &amp; Actions</a:t>
          </a:r>
        </a:p>
      </dsp:txBody>
      <dsp:txXfrm>
        <a:off x="31984" y="103589"/>
        <a:ext cx="5373219" cy="591232"/>
      </dsp:txXfrm>
    </dsp:sp>
    <dsp:sp modelId="{16644C03-900B-459A-909C-981E2485AE9A}">
      <dsp:nvSpPr>
        <dsp:cNvPr id="0" name=""/>
        <dsp:cNvSpPr/>
      </dsp:nvSpPr>
      <dsp:spPr>
        <a:xfrm>
          <a:off x="0" y="726805"/>
          <a:ext cx="5437187" cy="521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6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200" b="1" kern="1200" dirty="0">
              <a:solidFill>
                <a:srgbClr val="FFFF00"/>
              </a:solidFill>
            </a:rPr>
            <a:t>Drivers identified:</a:t>
          </a:r>
          <a:r>
            <a:rPr lang="en-US" sz="2200" kern="1200" dirty="0">
              <a:solidFill>
                <a:srgbClr val="FFFF00"/>
              </a:solidFill>
            </a:rPr>
            <a:t> 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kern="1200" dirty="0">
              <a:solidFill>
                <a:srgbClr val="00B0F0"/>
              </a:solidFill>
            </a:rPr>
            <a:t>Weekly/day‑of‑week:</a:t>
          </a:r>
          <a:r>
            <a:rPr lang="en-US" sz="2200" kern="1200" dirty="0">
              <a:solidFill>
                <a:srgbClr val="00B0F0"/>
              </a:solidFill>
            </a:rPr>
            <a:t> </a:t>
          </a:r>
          <a:r>
            <a:rPr lang="en-US" sz="2200" kern="1200" dirty="0"/>
            <a:t>Weekend troughs reduce short‑term throughput.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kern="1200" dirty="0">
              <a:solidFill>
                <a:srgbClr val="00B0F0"/>
              </a:solidFill>
            </a:rPr>
            <a:t>Yearly seasonality:</a:t>
          </a:r>
          <a:r>
            <a:rPr lang="en-US" sz="2200" kern="1200" dirty="0">
              <a:solidFill>
                <a:srgbClr val="00B0F0"/>
              </a:solidFill>
            </a:rPr>
            <a:t> </a:t>
          </a:r>
          <a:r>
            <a:rPr lang="en-US" sz="2200" kern="1200" dirty="0"/>
            <a:t>Seasonal peaks indicate high‑impact windows.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kern="1200" dirty="0">
              <a:solidFill>
                <a:srgbClr val="FFFF00"/>
              </a:solidFill>
            </a:rPr>
            <a:t>Actionable items:</a:t>
          </a:r>
          <a:endParaRPr lang="en-US" sz="2200" kern="1200" dirty="0">
            <a:solidFill>
              <a:srgbClr val="FFFF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kern="1200" dirty="0">
              <a:solidFill>
                <a:srgbClr val="00B0F0"/>
              </a:solidFill>
            </a:rPr>
            <a:t>Extend</a:t>
          </a:r>
          <a:r>
            <a:rPr lang="en-US" sz="2200" b="1" kern="1200" dirty="0"/>
            <a:t> weekend and flexible-hour access</a:t>
          </a:r>
          <a:r>
            <a:rPr lang="en-US" sz="2200" kern="1200" dirty="0"/>
            <a:t> to reach working populations.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kern="1200" dirty="0">
              <a:solidFill>
                <a:srgbClr val="00B0F0"/>
              </a:solidFill>
            </a:rPr>
            <a:t>Target</a:t>
          </a:r>
          <a:r>
            <a:rPr lang="en-US" sz="2200" b="1" kern="1200" dirty="0"/>
            <a:t> outreach to low‑coverage districts</a:t>
          </a:r>
          <a:r>
            <a:rPr lang="en-US" sz="2200" kern="1200" dirty="0"/>
            <a:t> using micro‑planning and mobile teams.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kern="1200" dirty="0">
              <a:solidFill>
                <a:srgbClr val="00B0F0"/>
              </a:solidFill>
            </a:rPr>
            <a:t>Schedule </a:t>
          </a:r>
          <a:r>
            <a:rPr lang="en-US" sz="2200" b="1" kern="1200" dirty="0"/>
            <a:t>focused campaigns during seasonal peaks</a:t>
          </a:r>
          <a:r>
            <a:rPr lang="en-US" sz="2200" kern="1200" dirty="0"/>
            <a:t> to maximize uptake.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kern="1200" dirty="0">
              <a:solidFill>
                <a:srgbClr val="00B0F0"/>
              </a:solidFill>
            </a:rPr>
            <a:t>Use</a:t>
          </a:r>
          <a:r>
            <a:rPr lang="en-US" sz="2200" b="1" kern="1200" dirty="0"/>
            <a:t> component insights</a:t>
          </a:r>
          <a:r>
            <a:rPr lang="en-US" sz="2200" kern="1200" dirty="0"/>
            <a:t> to prioritize limited resources where they’ll have the greatest marginal impact.</a:t>
          </a:r>
        </a:p>
      </dsp:txBody>
      <dsp:txXfrm>
        <a:off x="0" y="726805"/>
        <a:ext cx="5437187" cy="5216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64D0B-8F93-4455-8A24-66A5D2789E8F}">
      <dsp:nvSpPr>
        <dsp:cNvPr id="0" name=""/>
        <dsp:cNvSpPr/>
      </dsp:nvSpPr>
      <dsp:spPr>
        <a:xfrm>
          <a:off x="0" y="193482"/>
          <a:ext cx="7147256" cy="1235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FF0000"/>
              </a:solidFill>
            </a:rPr>
            <a:t>Comparative Insights &amp; Strategic Recommendations</a:t>
          </a:r>
        </a:p>
      </dsp:txBody>
      <dsp:txXfrm>
        <a:off x="60313" y="253795"/>
        <a:ext cx="7026630" cy="1114894"/>
      </dsp:txXfrm>
    </dsp:sp>
    <dsp:sp modelId="{C5B4DC3D-D6D5-4A54-82F0-A45C852C8E34}">
      <dsp:nvSpPr>
        <dsp:cNvPr id="0" name=""/>
        <dsp:cNvSpPr/>
      </dsp:nvSpPr>
      <dsp:spPr>
        <a:xfrm>
          <a:off x="0" y="1429002"/>
          <a:ext cx="7147256" cy="463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92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500" b="1" kern="1200" dirty="0">
              <a:solidFill>
                <a:srgbClr val="FFFF00"/>
              </a:solidFill>
            </a:rPr>
            <a:t>Comparative snapshot:</a:t>
          </a:r>
          <a:r>
            <a:rPr lang="en-US" sz="2500" kern="1200" dirty="0">
              <a:solidFill>
                <a:srgbClr val="FFFF00"/>
              </a:solidFill>
            </a:rPr>
            <a:t> </a:t>
          </a:r>
          <a:r>
            <a:rPr lang="en-US" sz="2500" kern="1200" dirty="0"/>
            <a:t>U.S. shows declining daily vaccinations with widening forecast uncertainty; India shows continued cumulative growth with slowing marginal gains.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500" b="1" kern="1200" dirty="0">
              <a:solidFill>
                <a:srgbClr val="FFFF00"/>
              </a:solidFill>
            </a:rPr>
            <a:t>Shared operational pattern:</a:t>
          </a:r>
          <a:r>
            <a:rPr lang="en-US" sz="2500" kern="1200" dirty="0">
              <a:solidFill>
                <a:srgbClr val="FFFF00"/>
              </a:solidFill>
            </a:rPr>
            <a:t> </a:t>
          </a:r>
          <a:r>
            <a:rPr lang="en-US" sz="2500" kern="1200" dirty="0"/>
            <a:t>Both countries display weekend troughs and holiday effects that reduce short‑term throughput.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500" b="1" kern="1200" dirty="0">
              <a:solidFill>
                <a:srgbClr val="FFFF00"/>
              </a:solidFill>
            </a:rPr>
            <a:t>Strategic priority:</a:t>
          </a:r>
          <a:r>
            <a:rPr lang="en-US" sz="2500" kern="1200" dirty="0">
              <a:solidFill>
                <a:srgbClr val="FFFF00"/>
              </a:solidFill>
            </a:rPr>
            <a:t> </a:t>
          </a:r>
          <a:r>
            <a:rPr lang="en-US" sz="2500" kern="1200" dirty="0"/>
            <a:t>Use country‑specific tactics — stabilize throughput in the U.S.; shift to targeted outreach in India.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500" b="1" kern="1200" dirty="0">
              <a:solidFill>
                <a:srgbClr val="FFFF00"/>
              </a:solidFill>
            </a:rPr>
            <a:t>Resource guidance:</a:t>
          </a:r>
          <a:r>
            <a:rPr lang="en-US" sz="2500" kern="1200" dirty="0">
              <a:solidFill>
                <a:srgbClr val="FFFF00"/>
              </a:solidFill>
            </a:rPr>
            <a:t> </a:t>
          </a:r>
          <a:r>
            <a:rPr lang="en-US" sz="2500" kern="1200" dirty="0"/>
            <a:t>Allocate flexible staffing and buffer supplies in the U.S.; concentrate mobile teams and micro‑planning resources in India.</a:t>
          </a:r>
        </a:p>
      </dsp:txBody>
      <dsp:txXfrm>
        <a:off x="0" y="1429002"/>
        <a:ext cx="7147256" cy="4636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CED4A-42A5-4E18-AFC5-E80820E355EB}">
      <dsp:nvSpPr>
        <dsp:cNvPr id="0" name=""/>
        <dsp:cNvSpPr/>
      </dsp:nvSpPr>
      <dsp:spPr>
        <a:xfrm>
          <a:off x="0" y="0"/>
          <a:ext cx="111796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252C7-485C-4D12-93A5-8A21BEAF84AD}">
      <dsp:nvSpPr>
        <dsp:cNvPr id="0" name=""/>
        <dsp:cNvSpPr/>
      </dsp:nvSpPr>
      <dsp:spPr>
        <a:xfrm>
          <a:off x="0" y="0"/>
          <a:ext cx="2235925" cy="5918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rgbClr val="FFFF00"/>
              </a:solidFill>
            </a:rPr>
            <a:t>Three Prioritized Actions</a:t>
          </a:r>
          <a:endParaRPr lang="en-US" sz="3100" kern="1200" dirty="0">
            <a:solidFill>
              <a:srgbClr val="FFFF00"/>
            </a:solidFill>
          </a:endParaRPr>
        </a:p>
      </dsp:txBody>
      <dsp:txXfrm>
        <a:off x="0" y="0"/>
        <a:ext cx="2235925" cy="5918881"/>
      </dsp:txXfrm>
    </dsp:sp>
    <dsp:sp modelId="{01FF96D4-B294-4787-AF45-67F36F6267E2}">
      <dsp:nvSpPr>
        <dsp:cNvPr id="0" name=""/>
        <dsp:cNvSpPr/>
      </dsp:nvSpPr>
      <dsp:spPr>
        <a:xfrm>
          <a:off x="2403619" y="92482"/>
          <a:ext cx="8776007" cy="184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0000"/>
              </a:solidFill>
            </a:rPr>
            <a:t>U.S. </a:t>
          </a:r>
          <a:r>
            <a:rPr lang="en-US" sz="3600" b="1" kern="1200" dirty="0"/>
            <a:t>— </a:t>
          </a:r>
          <a:r>
            <a:rPr lang="en-US" sz="3600" b="1" kern="1200" dirty="0">
              <a:solidFill>
                <a:srgbClr val="FFFF00"/>
              </a:solidFill>
            </a:rPr>
            <a:t>Build flex plans:</a:t>
          </a:r>
          <a:r>
            <a:rPr lang="en-US" sz="3600" kern="1200" dirty="0">
              <a:solidFill>
                <a:srgbClr val="FFFF00"/>
              </a:solidFill>
            </a:rPr>
            <a:t> </a:t>
          </a:r>
          <a:r>
            <a:rPr lang="en-US" sz="3600" kern="1200" dirty="0"/>
            <a:t>Use uncertainty bands to trigger staffing/supply scale‑up or scale‑down thresholds.</a:t>
          </a:r>
        </a:p>
      </dsp:txBody>
      <dsp:txXfrm>
        <a:off x="2403619" y="92482"/>
        <a:ext cx="8776007" cy="1849650"/>
      </dsp:txXfrm>
    </dsp:sp>
    <dsp:sp modelId="{5A75D85E-0733-4DB7-A147-2F93D23B55B1}">
      <dsp:nvSpPr>
        <dsp:cNvPr id="0" name=""/>
        <dsp:cNvSpPr/>
      </dsp:nvSpPr>
      <dsp:spPr>
        <a:xfrm>
          <a:off x="2235925" y="1942132"/>
          <a:ext cx="89437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5B99C-AFFD-49B1-9FE9-A8BE24F7551E}">
      <dsp:nvSpPr>
        <dsp:cNvPr id="0" name=""/>
        <dsp:cNvSpPr/>
      </dsp:nvSpPr>
      <dsp:spPr>
        <a:xfrm>
          <a:off x="2403619" y="2034615"/>
          <a:ext cx="8776007" cy="184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0000"/>
              </a:solidFill>
            </a:rPr>
            <a:t>India</a:t>
          </a:r>
          <a:r>
            <a:rPr lang="en-US" sz="3600" b="1" kern="1200" dirty="0"/>
            <a:t> — </a:t>
          </a:r>
          <a:r>
            <a:rPr lang="en-US" sz="3600" b="1" kern="1200" dirty="0">
              <a:solidFill>
                <a:srgbClr val="FFFF00"/>
              </a:solidFill>
            </a:rPr>
            <a:t>Target remaining pockets:</a:t>
          </a:r>
          <a:r>
            <a:rPr lang="en-US" sz="3600" kern="1200" dirty="0">
              <a:solidFill>
                <a:srgbClr val="FFFF00"/>
              </a:solidFill>
            </a:rPr>
            <a:t> </a:t>
          </a:r>
          <a:r>
            <a:rPr lang="en-US" sz="3600" kern="1200" dirty="0"/>
            <a:t>Deploy mobile teams, extended hours, and micro‑plans in low‑coverage districts.</a:t>
          </a:r>
        </a:p>
      </dsp:txBody>
      <dsp:txXfrm>
        <a:off x="2403619" y="2034615"/>
        <a:ext cx="8776007" cy="1849650"/>
      </dsp:txXfrm>
    </dsp:sp>
    <dsp:sp modelId="{57200AAE-AE20-4368-88CF-28EC2D7AA843}">
      <dsp:nvSpPr>
        <dsp:cNvPr id="0" name=""/>
        <dsp:cNvSpPr/>
      </dsp:nvSpPr>
      <dsp:spPr>
        <a:xfrm>
          <a:off x="2235925" y="3884265"/>
          <a:ext cx="89437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42F51-7013-4453-8017-EE4FAEBF692B}">
      <dsp:nvSpPr>
        <dsp:cNvPr id="0" name=""/>
        <dsp:cNvSpPr/>
      </dsp:nvSpPr>
      <dsp:spPr>
        <a:xfrm>
          <a:off x="2403619" y="3976748"/>
          <a:ext cx="8776007" cy="184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0000"/>
              </a:solidFill>
            </a:rPr>
            <a:t>Both</a:t>
          </a:r>
          <a:r>
            <a:rPr lang="en-US" sz="3600" b="1" kern="1200" dirty="0"/>
            <a:t> — </a:t>
          </a:r>
          <a:r>
            <a:rPr lang="en-US" sz="3600" b="1" kern="1200" dirty="0">
              <a:solidFill>
                <a:srgbClr val="FFFF00"/>
              </a:solidFill>
            </a:rPr>
            <a:t>Exploit timing:</a:t>
          </a:r>
          <a:r>
            <a:rPr lang="en-US" sz="3600" kern="1200" dirty="0">
              <a:solidFill>
                <a:srgbClr val="FFFF00"/>
              </a:solidFill>
            </a:rPr>
            <a:t> </a:t>
          </a:r>
          <a:r>
            <a:rPr lang="en-US" sz="3600" kern="1200" dirty="0"/>
            <a:t>Schedule campaigns around seasonal peaks and reduce operational gaps on weekends and holidays.</a:t>
          </a:r>
        </a:p>
      </dsp:txBody>
      <dsp:txXfrm>
        <a:off x="2403619" y="3976748"/>
        <a:ext cx="8776007" cy="1849650"/>
      </dsp:txXfrm>
    </dsp:sp>
    <dsp:sp modelId="{9C43D824-654B-4C57-B53C-5BB1734B8387}">
      <dsp:nvSpPr>
        <dsp:cNvPr id="0" name=""/>
        <dsp:cNvSpPr/>
      </dsp:nvSpPr>
      <dsp:spPr>
        <a:xfrm>
          <a:off x="2235925" y="5826398"/>
          <a:ext cx="89437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4658C-955B-40BE-A991-0CFDF95515C1}">
      <dsp:nvSpPr>
        <dsp:cNvPr id="0" name=""/>
        <dsp:cNvSpPr/>
      </dsp:nvSpPr>
      <dsp:spPr>
        <a:xfrm>
          <a:off x="0" y="0"/>
          <a:ext cx="588259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EDC260-A8EB-4BE1-8638-0BFBE7020493}">
      <dsp:nvSpPr>
        <dsp:cNvPr id="0" name=""/>
        <dsp:cNvSpPr/>
      </dsp:nvSpPr>
      <dsp:spPr>
        <a:xfrm>
          <a:off x="0" y="0"/>
          <a:ext cx="5882594" cy="138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rgbClr val="FF0000"/>
              </a:solidFill>
            </a:rPr>
            <a:t>Summary</a:t>
          </a:r>
        </a:p>
      </dsp:txBody>
      <dsp:txXfrm>
        <a:off x="0" y="0"/>
        <a:ext cx="5882594" cy="1385887"/>
      </dsp:txXfrm>
    </dsp:sp>
    <dsp:sp modelId="{75571ED8-B92D-45FE-8D20-663C735CC2E6}">
      <dsp:nvSpPr>
        <dsp:cNvPr id="0" name=""/>
        <dsp:cNvSpPr/>
      </dsp:nvSpPr>
      <dsp:spPr>
        <a:xfrm>
          <a:off x="0" y="1385887"/>
          <a:ext cx="588259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3402EB-14D3-40B9-A552-0080C366BA6D}">
      <dsp:nvSpPr>
        <dsp:cNvPr id="0" name=""/>
        <dsp:cNvSpPr/>
      </dsp:nvSpPr>
      <dsp:spPr>
        <a:xfrm>
          <a:off x="0" y="1385887"/>
          <a:ext cx="5882594" cy="138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U.S.: Declining daily vaccinations with widening forecast uncertainty — use flexible staffing and supply triggers.</a:t>
          </a:r>
        </a:p>
      </dsp:txBody>
      <dsp:txXfrm>
        <a:off x="0" y="1385887"/>
        <a:ext cx="5882594" cy="1385887"/>
      </dsp:txXfrm>
    </dsp:sp>
    <dsp:sp modelId="{C610E468-D4AF-4D64-A751-B464BCAC9B7C}">
      <dsp:nvSpPr>
        <dsp:cNvPr id="0" name=""/>
        <dsp:cNvSpPr/>
      </dsp:nvSpPr>
      <dsp:spPr>
        <a:xfrm>
          <a:off x="0" y="2771775"/>
          <a:ext cx="588259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EBE2C9-C88A-4B10-9480-0857B2C8AA41}">
      <dsp:nvSpPr>
        <dsp:cNvPr id="0" name=""/>
        <dsp:cNvSpPr/>
      </dsp:nvSpPr>
      <dsp:spPr>
        <a:xfrm>
          <a:off x="0" y="2771775"/>
          <a:ext cx="5882594" cy="138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India: Continue cumulative growth with slowing marginal gains — pivot to targeted outreach and mobile teams.</a:t>
          </a:r>
        </a:p>
      </dsp:txBody>
      <dsp:txXfrm>
        <a:off x="0" y="2771775"/>
        <a:ext cx="5882594" cy="1385887"/>
      </dsp:txXfrm>
    </dsp:sp>
    <dsp:sp modelId="{2EC8C53E-7939-4C49-9763-9BB7E7E9F9EE}">
      <dsp:nvSpPr>
        <dsp:cNvPr id="0" name=""/>
        <dsp:cNvSpPr/>
      </dsp:nvSpPr>
      <dsp:spPr>
        <a:xfrm>
          <a:off x="0" y="4157663"/>
          <a:ext cx="588259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7584E7-19CF-4E95-A53D-4081BE8E81A7}">
      <dsp:nvSpPr>
        <dsp:cNvPr id="0" name=""/>
        <dsp:cNvSpPr/>
      </dsp:nvSpPr>
      <dsp:spPr>
        <a:xfrm>
          <a:off x="0" y="4157663"/>
          <a:ext cx="5882594" cy="138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Common levers: Reduce weekend troughs, timing campaigns to seasonal peaks, and use component insights to prioritize resources.</a:t>
          </a:r>
        </a:p>
      </dsp:txBody>
      <dsp:txXfrm>
        <a:off x="0" y="4157663"/>
        <a:ext cx="5882594" cy="1385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11/17/2025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11/17/2025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0419-E4E3-03B1-63C3-FF5CCE05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654FF-7BE6-EB3A-2BC5-6C9D22D3D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D136A-4A1D-FF26-A099-CA2FF5EE1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3AB43-D065-E386-6793-FE133AF7C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36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E8474-8129-4E03-607D-9A69B123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0B750-1CCC-5E00-B7F6-46968793E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9BAEDF-375D-EA1F-6358-C47A67E77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25799-E5B9-EC48-98D9-FAF2AF289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7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99D8-C7C5-6476-E3CC-F49B32E46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1E724-5D91-D737-6990-C64A79489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46DD6-0BB6-0F38-659E-8DBB75D69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717C-122D-4693-8014-03253FEF8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8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18FC-530C-06E7-C339-92C2134E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74FCF-B390-E041-5307-CAA1575EE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2017CC-EAFE-1DA2-80F1-9A7A6E0B1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6E628-BBD7-528D-7175-0050510B0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67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349A7-5332-0BC8-2598-3486B1D1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FEC44-D12D-EE1B-76AF-B7DBE31A2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C38B2-B3B5-CD02-48F8-5B915CB40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2CF4E-E4E5-1710-839E-63FF94179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81D83-2E30-BC67-C573-C8365752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633EA-BA7C-AEB1-4BC6-79B9C0CF6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9D072-0E3D-61F5-C498-1DF0219BE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0AD14-A1CF-4034-1721-58F86EA82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6CC7-60B3-0DD3-4ED2-1ECBFFA86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9BCE7-25FB-5ADB-B27D-69691CF11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68590-5BA7-C1A1-7103-1BAC1673A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5154-A83A-F6E6-CF11-ADD5E7035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13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2276-DD76-B0EC-FB94-B675BE6A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BBA05-5A8B-F346-9E3B-4C9EE5EC5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AA0E4-6BD3-D8C0-5156-B85E9BB8F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C8F19-FBF7-D582-3874-ECD15A57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1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600A-25EF-5ED0-9C5C-AB39627BB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A7653-BD36-1A74-0403-7984F5C42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CABE1-FC05-162B-0674-9EA73643F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CAD9-2026-CC13-7CD9-0C81D8FE6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56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161D-115F-0F56-0DA1-6E865B155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893A9-ABEF-0474-7ABF-1630E2E8A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A7FBF-CC8B-196C-F8A4-A9DADC987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E782F-126B-E6C2-DFC9-E4DA35A61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7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r>
              <a:rPr lang="en-US" sz="4000" b="1" dirty="0">
                <a:solidFill>
                  <a:srgbClr val="FF0000"/>
                </a:solidFill>
              </a:rPr>
              <a:t>Global COVID-19 Vaccination Analysis</a:t>
            </a:r>
            <a:br>
              <a:rPr lang="en-US" sz="4000" b="1" dirty="0">
                <a:solidFill>
                  <a:srgbClr val="FF0000"/>
                </a:solidFill>
              </a:rPr>
            </a:b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2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Strategic Forecasting for Public Health Planning</a:t>
            </a:r>
            <a:br>
              <a:rPr lang="en-US" sz="3200" b="1" dirty="0"/>
            </a:br>
            <a:br>
              <a:rPr lang="en-US" sz="1400" b="1" i="1" dirty="0"/>
            </a:br>
            <a:br>
              <a:rPr lang="en-US" sz="1400" b="1" i="1" dirty="0"/>
            </a:br>
            <a:br>
              <a:rPr lang="en-US" sz="1400" b="1" i="1" dirty="0"/>
            </a:br>
            <a:br>
              <a:rPr lang="en-US" sz="1400" b="1" i="1" dirty="0"/>
            </a:br>
            <a:br>
              <a:rPr lang="en-US" sz="1400" b="1" dirty="0"/>
            </a:br>
            <a:r>
              <a:rPr lang="en-US" sz="1600" b="1" i="1" dirty="0">
                <a:solidFill>
                  <a:srgbClr val="00B050"/>
                </a:solidFill>
              </a:rPr>
              <a:t>Team: </a:t>
            </a:r>
            <a:br>
              <a:rPr lang="en-US" sz="1600" b="1" i="1" dirty="0">
                <a:solidFill>
                  <a:srgbClr val="00B050"/>
                </a:solidFill>
              </a:rPr>
            </a:br>
            <a:br>
              <a:rPr lang="en-US" sz="1400" b="1" i="1" dirty="0">
                <a:solidFill>
                  <a:srgbClr val="00B050"/>
                </a:solidFill>
              </a:rPr>
            </a:br>
            <a:r>
              <a:rPr lang="en-US" sz="1400" b="1" i="1" dirty="0">
                <a:solidFill>
                  <a:srgbClr val="00B050"/>
                </a:solidFill>
              </a:rPr>
              <a:t>Lisa – Presenter &amp; Slide Designer</a:t>
            </a:r>
            <a:br>
              <a:rPr lang="en-US" sz="1400" b="1" i="1" dirty="0">
                <a:solidFill>
                  <a:srgbClr val="00B050"/>
                </a:solidFill>
              </a:rPr>
            </a:br>
            <a:br>
              <a:rPr lang="en-US" sz="1400" b="1" i="1" dirty="0">
                <a:solidFill>
                  <a:srgbClr val="00B050"/>
                </a:solidFill>
              </a:rPr>
            </a:br>
            <a:r>
              <a:rPr lang="en-US" sz="1400" b="1" i="1" dirty="0">
                <a:solidFill>
                  <a:srgbClr val="00B050"/>
                </a:solidFill>
              </a:rPr>
              <a:t>Sarah – Data Scientist</a:t>
            </a:r>
            <a:br>
              <a:rPr lang="en-US" sz="1400" b="1" i="1" dirty="0">
                <a:solidFill>
                  <a:srgbClr val="00B050"/>
                </a:solidFill>
              </a:rPr>
            </a:br>
            <a:br>
              <a:rPr lang="en-US" sz="1400" b="1" i="1" dirty="0">
                <a:solidFill>
                  <a:srgbClr val="00B050"/>
                </a:solidFill>
              </a:rPr>
            </a:br>
            <a:r>
              <a:rPr lang="en-US" sz="1400" b="1" i="1" dirty="0">
                <a:solidFill>
                  <a:srgbClr val="00B050"/>
                </a:solidFill>
              </a:rPr>
              <a:t>Ryan – Data Wrangler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EA6D3-8037-559E-2BC5-810038629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8DC3C59-7ABC-582C-B87B-875414009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116E0DD-37FE-3CEE-1177-5443C5F9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8620A4-676B-8198-5053-86C786CE7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0DD381-3AB3-2253-8AE7-CB939A7A6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79C5E69-4E7A-98D3-FEF0-F27F7957E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12ACE2-0DE8-881A-B7C6-E7506CE6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AB1BE-DA30-9DE2-9F88-DE1802EB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0474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EAC260-3401-3FF7-9B92-F365F5E2D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creen Recording 2025-11-17 120215">
            <a:hlinkClick r:id="" action="ppaction://media"/>
            <a:extLst>
              <a:ext uri="{FF2B5EF4-FFF2-40B4-BE49-F238E27FC236}">
                <a16:creationId xmlns:a16="http://schemas.microsoft.com/office/drawing/2014/main" id="{02AFAE7B-EBF0-2D1C-77BE-72C325BE3E44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288" y="766117"/>
            <a:ext cx="10891837" cy="4165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9EFF87-6A36-A5BB-34A6-39C047F09894}"/>
              </a:ext>
            </a:extLst>
          </p:cNvPr>
          <p:cNvSpPr txBox="1"/>
          <p:nvPr/>
        </p:nvSpPr>
        <p:spPr>
          <a:xfrm>
            <a:off x="363888" y="198392"/>
            <a:ext cx="728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In the Works — Interactive Forecast Explorer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4F721-3436-8948-F047-354D007282EC}"/>
              </a:ext>
            </a:extLst>
          </p:cNvPr>
          <p:cNvSpPr txBox="1"/>
          <p:nvPr/>
        </p:nvSpPr>
        <p:spPr>
          <a:xfrm>
            <a:off x="876260" y="5468748"/>
            <a:ext cx="107605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Figure 7 — Interactive dashboard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Interactive dashboard screenshot showing country filters, smoothing controls, hover tooltips, scenario overlays, and export options for live scenario testing and stakeholder brief exports.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This demo highlights how the dashboard turns forecast insights into operational decisions in real time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370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0BBBE-AC34-8A12-7869-08AEE0A5A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04" name="Freeform: Shape 410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05" name="Oval 410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80F5-1B67-5A3C-6491-CED549BB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COVID-19 Google Slides Theme and ...">
            <a:extLst>
              <a:ext uri="{FF2B5EF4-FFF2-40B4-BE49-F238E27FC236}">
                <a16:creationId xmlns:a16="http://schemas.microsoft.com/office/drawing/2014/main" id="{032C99DF-55B0-2C2C-901B-F1631D37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 r="28565"/>
          <a:stretch>
            <a:fillRect/>
          </a:stretch>
        </p:blipFill>
        <p:spPr bwMode="auto">
          <a:xfrm>
            <a:off x="6748780" y="862806"/>
            <a:ext cx="5117917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11" name="Group 411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411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16" name="Oval 411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0D498C9D-F3A7-0C3D-8A82-C68D4705696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50600706"/>
              </p:ext>
            </p:extLst>
          </p:nvPr>
        </p:nvGraphicFramePr>
        <p:xfrm>
          <a:off x="550863" y="549274"/>
          <a:ext cx="5882594" cy="5543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856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>
                <a:solidFill>
                  <a:srgbClr val="00B050"/>
                </a:solidFill>
              </a:rPr>
              <a:t>Questions &amp; Answers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A85D69-5EFD-53D5-63AA-20814F3D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Lisa Hansen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 — Project Presenter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Sarah Yawn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 — Data Scientist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Ryan Weeks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 — Data Wrangler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r="5268"/>
          <a:stretch>
            <a:fillRect/>
          </a:stretch>
        </p:blipFill>
        <p:spPr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93D9E-81F9-5662-9901-8E30C5A9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916408-23A4-4EA7-5CEC-C90F77F9C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05EA3E-BCE7-0CE1-25F0-FD7ACE929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17E838-5B4C-0218-F083-11BB91E46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7DC41B-441D-AF28-BB9E-27A98B3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54D378-DCBD-C6F1-1AFE-4B3F0B577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0D4F802-36EC-2371-E657-AB3446DC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C152A-4899-03C6-430F-6A959206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0474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0D4F7B9-DD1B-9B39-CCA1-1D22BFAC1B2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9054552"/>
              </p:ext>
            </p:extLst>
          </p:nvPr>
        </p:nvGraphicFramePr>
        <p:xfrm>
          <a:off x="363887" y="228600"/>
          <a:ext cx="5912863" cy="6259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Test tube with blood">
            <a:extLst>
              <a:ext uri="{FF2B5EF4-FFF2-40B4-BE49-F238E27FC236}">
                <a16:creationId xmlns:a16="http://schemas.microsoft.com/office/drawing/2014/main" id="{EAE8FEE7-C73E-50F8-0926-C40166D93A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628" r="-1" b="-1"/>
          <a:stretch>
            <a:fillRect/>
          </a:stretch>
        </p:blipFill>
        <p:spPr>
          <a:xfrm>
            <a:off x="6466113" y="10"/>
            <a:ext cx="5725887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BB8F24-6896-8528-2921-5F1CCB6FF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3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67881-2938-B6F5-2A14-98FAC1FC3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6C3271-890C-616E-8C68-D19432F84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81E548-1ADF-4C4C-53E5-0BFA7CF32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DAB608-44EF-0EA2-EE37-D61AEA903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4626FB-EB78-2C10-0925-580108053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266C2-E7E8-CC2F-F0B9-03717FF5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7CF262-631D-2A82-39E1-448239C39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EE76C-099E-2E48-0DD2-5A0BED7A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0474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CCEA849-026D-2144-638B-2F3FB71670F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57357022"/>
              </p:ext>
            </p:extLst>
          </p:nvPr>
        </p:nvGraphicFramePr>
        <p:xfrm>
          <a:off x="363887" y="228600"/>
          <a:ext cx="5912863" cy="649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D42FEC4-B9FC-E719-A6F0-70212F2FA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/>
        </p:blipFill>
        <p:spPr>
          <a:xfrm>
            <a:off x="6466113" y="10"/>
            <a:ext cx="5725887" cy="5773719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C352FEE-6964-396A-4EEC-D37A0411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07540-CC6A-8A06-BAD1-492EEEEDC494}"/>
              </a:ext>
            </a:extLst>
          </p:cNvPr>
          <p:cNvSpPr txBox="1"/>
          <p:nvPr/>
        </p:nvSpPr>
        <p:spPr>
          <a:xfrm>
            <a:off x="6466113" y="5890736"/>
            <a:ext cx="56355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FF0000"/>
                </a:solidFill>
              </a:rPr>
              <a:t>Figure 1.1. Prophet forecast — United States (daily vaccinations, top) over India (percent fully vaccinated, bottom). Fitted values with 365‑day point forecasts and shaded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379335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A67A7-1E7B-CA7C-9A47-8E4749A3F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C0E87-1FDE-78D9-315A-C04A9927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b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E906B-CF43-3E47-AD09-E81B0CC9B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r="7421"/>
          <a:stretch>
            <a:fillRect/>
          </a:stretch>
        </p:blipFill>
        <p:spPr>
          <a:xfrm>
            <a:off x="550862" y="511196"/>
            <a:ext cx="6318023" cy="4399581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B9C157D-4B4F-10A5-3FBD-CBED31C3EF7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0065762"/>
              </p:ext>
            </p:extLst>
          </p:nvPr>
        </p:nvGraphicFramePr>
        <p:xfrm>
          <a:off x="7140575" y="313574"/>
          <a:ext cx="4500562" cy="60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37A24F5-B8E0-FBFA-55EB-D1707C661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30" y="5150117"/>
            <a:ext cx="619545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Figure 2.0. Prophet forecast — United States daily vaccinations. Fitted values with 365‑day point forecast and shaded uncertainty intervals.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Historical peak — mid‑2021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Forecast decline; widening uncertainty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06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6F9FF-F09D-C654-1823-89EE99AD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5B71F-6BC0-6E2C-5534-DDEE9D75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sz="3400"/>
            </a:br>
            <a:br>
              <a:rPr lang="en-US" sz="3400"/>
            </a:br>
            <a:br>
              <a:rPr lang="en-US" sz="3400" b="1"/>
            </a:br>
            <a:endParaRPr lang="en-US" sz="3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8B3AF-C13F-E7F3-C68A-AE9C28172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 b="7085"/>
          <a:stretch/>
        </p:blipFill>
        <p:spPr>
          <a:xfrm>
            <a:off x="6924675" y="457200"/>
            <a:ext cx="4713922" cy="4767943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CE618B8-25E5-E2A2-637B-0F596970E0E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63656487"/>
              </p:ext>
            </p:extLst>
          </p:nvPr>
        </p:nvGraphicFramePr>
        <p:xfrm>
          <a:off x="550863" y="293914"/>
          <a:ext cx="5437187" cy="6014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733469-EAAA-E306-83DD-CD508B38F76B}"/>
              </a:ext>
            </a:extLst>
          </p:cNvPr>
          <p:cNvSpPr txBox="1"/>
          <p:nvPr/>
        </p:nvSpPr>
        <p:spPr>
          <a:xfrm>
            <a:off x="6096000" y="5322559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FF0000"/>
                </a:solidFill>
              </a:rPr>
              <a:t>Figure 3.0 </a:t>
            </a:r>
          </a:p>
          <a:p>
            <a:pPr>
              <a:buNone/>
            </a:pPr>
            <a:r>
              <a:rPr lang="en-US" sz="1400" dirty="0">
                <a:solidFill>
                  <a:srgbClr val="FF0000"/>
                </a:solidFill>
              </a:rPr>
              <a:t>Prophet components: United States</a:t>
            </a:r>
          </a:p>
          <a:p>
            <a:pPr>
              <a:buNone/>
            </a:pPr>
            <a:r>
              <a:rPr lang="en-US" sz="1400" dirty="0">
                <a:solidFill>
                  <a:srgbClr val="FF0000"/>
                </a:solidFill>
              </a:rPr>
              <a:t>Prophet component decomposition for U.S. vaccinations showing the underlying trend, holiday effects, weekly (day‑of‑week) pattern, and yearly seasonality; use this to identify weekend troughs, holiday dips/spikes, and seasonal windows for operational planning.</a:t>
            </a:r>
          </a:p>
        </p:txBody>
      </p:sp>
    </p:spTree>
    <p:extLst>
      <p:ext uri="{BB962C8B-B14F-4D97-AF65-F5344CB8AC3E}">
        <p14:creationId xmlns:p14="http://schemas.microsoft.com/office/powerpoint/2010/main" val="29065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A9B7B-D349-F80C-5E5D-5797C33E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C02AFB8-1BD7-F00F-6FAA-066843D49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A4D74C-7CF5-8040-F3EF-9613DB393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024E7B2-60D6-ABE6-646D-5F8FA751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FD9C8E6-5072-BFE0-0DE1-D74A0B2DC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FC94140-4D8A-3A4E-EDC3-F71DC757E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6EC509E-710B-02D4-5831-E12FDD82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900F-2994-FE54-89C9-FEFF8B74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b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F43D6C-BF76-3310-6AFA-199F563A2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473C2F-A9F7-F555-60AE-759951945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F2C452-5E9F-D9A4-5F88-4D8575F5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B8621D7-568D-8A8D-95CB-AD2FECB05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r="12734"/>
          <a:stretch/>
        </p:blipFill>
        <p:spPr>
          <a:xfrm>
            <a:off x="415245" y="455875"/>
            <a:ext cx="6318023" cy="4399581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77E86FA-7E29-25BA-3089-29D46B4E1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7D50423C-F0D1-8225-74C4-714B49BB74F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21754619"/>
              </p:ext>
            </p:extLst>
          </p:nvPr>
        </p:nvGraphicFramePr>
        <p:xfrm>
          <a:off x="7478487" y="313574"/>
          <a:ext cx="4561114" cy="597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B89E144-203E-0C25-F58D-2CA4505F4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46" y="4919286"/>
            <a:ext cx="63180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Figure 4.0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Prophet forecast: India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Prophet model fit and 365‑day forecast for India percent fully vaccinated, showing fitted cumulative trend with shaded uncertainty intervals and a slowing marginal growth as coverage approaches saturation.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FF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0000"/>
                </a:solidFill>
              </a:rPr>
              <a:t>Continued expansion of coverage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0000"/>
                </a:solidFill>
              </a:rPr>
              <a:t>Slowing growth → targeted outreach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9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F0C38-9803-5F90-6BC0-737D98298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AE511760-A661-E741-9465-4562FCA4E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33C14F-FC78-EE59-51D2-1DFB71E09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5A5778E-11AC-EFF1-DD86-31CE15E67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2FA0DBE-6795-50C6-0A48-6B72FD8F1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B124516-12DB-E979-10CD-CAEAE08C1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2796D35-0F83-380D-2025-908453F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E7652-66BD-9F31-F2CB-7A81AEBD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sz="3400"/>
            </a:br>
            <a:br>
              <a:rPr lang="en-US" sz="3400"/>
            </a:br>
            <a:br>
              <a:rPr lang="en-US" sz="3400" b="1"/>
            </a:br>
            <a:endParaRPr lang="en-US" sz="3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6E541-EC61-F766-E481-E6C0924C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8" b="4418"/>
          <a:stretch/>
        </p:blipFill>
        <p:spPr>
          <a:xfrm>
            <a:off x="6603668" y="209064"/>
            <a:ext cx="5037469" cy="5343747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5099B30-5B59-1668-5E85-A89B5B383CA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63541188"/>
              </p:ext>
            </p:extLst>
          </p:nvPr>
        </p:nvGraphicFramePr>
        <p:xfrm>
          <a:off x="550863" y="293914"/>
          <a:ext cx="5437187" cy="6014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8E8DE18-02EA-6A92-6EF8-0A6302613A96}"/>
              </a:ext>
            </a:extLst>
          </p:cNvPr>
          <p:cNvSpPr txBox="1"/>
          <p:nvPr/>
        </p:nvSpPr>
        <p:spPr>
          <a:xfrm>
            <a:off x="6555132" y="5605241"/>
            <a:ext cx="5289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Figure 5 — Prophet components: India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Prophet component decomposition for India showing trend, weekly/day‑of‑week effects, holiday impacts, and yearly seasonality; used to identify weekend troughs, seasonal peaks, and timing for targeted outreach.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Components explain drivers; actions translate those drivers to operational plans</a:t>
            </a:r>
            <a:r>
              <a:rPr lang="en-US" sz="12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69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0081AA-6718-23F6-FEC5-047801CC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E3BD0A2-9FC8-7A67-883B-62D572036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725429-0C0D-49E5-7F14-0B38D2E40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7258F26-861C-4D9C-A317-B386B9041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2A3A27-ABDC-6DAD-0833-C10F21606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33F8ED-F93B-E9A7-A51A-E5657A9B9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67586B0-7ABC-4F6F-8721-B118BAD80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512EF-E10D-E0F6-8F52-EBBC4576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0474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33EA344-F892-1501-4677-2F8A426F5D7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8908472"/>
              </p:ext>
            </p:extLst>
          </p:nvPr>
        </p:nvGraphicFramePr>
        <p:xfrm>
          <a:off x="363887" y="228600"/>
          <a:ext cx="7147256" cy="6259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7BF107B-6C4F-1F18-C9A2-663814223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/>
        </p:blipFill>
        <p:spPr>
          <a:xfrm>
            <a:off x="7870371" y="10"/>
            <a:ext cx="4321629" cy="51815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387861E-4C9F-F9DB-7A0F-5A1A3E16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775C-0E90-7ABA-4D40-0C722D2E703C}"/>
              </a:ext>
            </a:extLst>
          </p:cNvPr>
          <p:cNvSpPr txBox="1"/>
          <p:nvPr/>
        </p:nvSpPr>
        <p:spPr>
          <a:xfrm>
            <a:off x="7464879" y="5451395"/>
            <a:ext cx="4773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FF0000"/>
                </a:solidFill>
              </a:rPr>
              <a:t>Figure 6 — Stacked comparison: United States and India Prophet forecasts</a:t>
            </a:r>
          </a:p>
          <a:p>
            <a:pPr>
              <a:buNone/>
            </a:pPr>
            <a:r>
              <a:rPr lang="en-US" sz="1200" dirty="0">
                <a:solidFill>
                  <a:srgbClr val="FF0000"/>
                </a:solidFill>
              </a:rPr>
              <a:t>Side‑by‑side stacked plots of U.S. and India Prophet forecasts showing fitted values and 365‑day uncertainty bands; used to contrast declining U.S. daily throughput with India’s cumulative growth and relative forecast uncertainty.</a:t>
            </a:r>
          </a:p>
        </p:txBody>
      </p:sp>
    </p:spTree>
    <p:extLst>
      <p:ext uri="{BB962C8B-B14F-4D97-AF65-F5344CB8AC3E}">
        <p14:creationId xmlns:p14="http://schemas.microsoft.com/office/powerpoint/2010/main" val="370342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F45DC-DAC7-4479-123D-3518FBAA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A91B32-77E3-B3EB-CB68-EF6E984B3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87E0E5-14D2-50F0-DDD5-813080694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A14E19-51C7-9FD5-31DB-03D737CA6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0E3C6D-ACF1-A341-35BC-8AD5EA70C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1E3412-A4F7-F60A-0428-DD15EFF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7951138-6393-8632-0BBF-B40A56385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F27A3-AEDC-243A-5BC2-D409CFD29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0474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br>
              <a:rPr lang="en-US" sz="1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1926E3-E36C-DC2D-9C9B-4EBCD209D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01D79775-4780-DD7E-2021-607B13A61B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48810179"/>
              </p:ext>
            </p:extLst>
          </p:nvPr>
        </p:nvGraphicFramePr>
        <p:xfrm>
          <a:off x="239486" y="413657"/>
          <a:ext cx="11179627" cy="5918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467620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{A7F33EDD-4AA2-46E9-8093-DF745121C0A9}TF7eddf224-c89c-478f-8f2f-bfb086892169e70e2347_win32-b3bdf7c6e0ee</Template>
  <TotalTime>296</TotalTime>
  <Words>1129</Words>
  <Application>Microsoft Office PowerPoint</Application>
  <PresentationFormat>Widescreen</PresentationFormat>
  <Paragraphs>100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3DFloatVTI</vt:lpstr>
      <vt:lpstr>   Global COVID-19 Vaccination Analysis  Strategic Forecasting for Public Health Planning      Team:   Lisa – Presenter &amp; Slide Designer  Sarah – Data Scientist  Ryan – Data Wrangler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Questions &amp; Answers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Lisa Hansen</dc:creator>
  <cp:lastModifiedBy>Lisa Hansen</cp:lastModifiedBy>
  <cp:revision>1</cp:revision>
  <dcterms:created xsi:type="dcterms:W3CDTF">2025-11-17T20:20:53Z</dcterms:created>
  <dcterms:modified xsi:type="dcterms:W3CDTF">2025-11-18T01:36:06Z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